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86" r:id="rId4"/>
    <p:sldId id="270" r:id="rId5"/>
    <p:sldId id="257" r:id="rId6"/>
    <p:sldId id="258" r:id="rId7"/>
    <p:sldId id="259" r:id="rId8"/>
    <p:sldId id="260" r:id="rId9"/>
    <p:sldId id="261" r:id="rId10"/>
    <p:sldId id="262" r:id="rId11"/>
    <p:sldId id="263" r:id="rId12"/>
    <p:sldId id="276" r:id="rId13"/>
    <p:sldId id="277" r:id="rId14"/>
    <p:sldId id="278" r:id="rId15"/>
    <p:sldId id="264" r:id="rId16"/>
    <p:sldId id="265" r:id="rId17"/>
    <p:sldId id="266" r:id="rId18"/>
    <p:sldId id="267" r:id="rId19"/>
    <p:sldId id="268" r:id="rId20"/>
    <p:sldId id="287" r:id="rId21"/>
    <p:sldId id="269" r:id="rId22"/>
    <p:sldId id="271" r:id="rId23"/>
    <p:sldId id="273" r:id="rId24"/>
    <p:sldId id="285" r:id="rId25"/>
    <p:sldId id="284" r:id="rId26"/>
    <p:sldId id="279" r:id="rId27"/>
    <p:sldId id="274" r:id="rId28"/>
    <p:sldId id="280" r:id="rId29"/>
    <p:sldId id="275" r:id="rId30"/>
    <p:sldId id="281" r:id="rId31"/>
    <p:sldId id="282" r:id="rId32"/>
    <p:sldId id="288" r:id="rId33"/>
    <p:sldId id="283"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F6925-1027-4219-9E30-15226B6826D7}" type="datetimeFigureOut">
              <a:rPr lang="tr-TR" smtClean="0"/>
              <a:pPr/>
              <a:t>12.04.2019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63F20-E1E7-41AD-89E9-1C283F44FC6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6663F20-E1E7-41AD-89E9-1C283F44FC6F}" type="slidenum">
              <a:rPr lang="tr-TR" smtClean="0"/>
              <a:pPr/>
              <a:t>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6663F20-E1E7-41AD-89E9-1C283F44FC6F}" type="slidenum">
              <a:rPr lang="tr-TR" smtClean="0"/>
              <a:pPr/>
              <a:t>27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12.04.2019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www.minikokul.com/content/uploads/2011/03/anaokulu_uyum_anne_cocuk.jpg?9d7bd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Başlık 1"/>
          <p:cNvSpPr txBox="1">
            <a:spLocks/>
          </p:cNvSpPr>
          <p:nvPr/>
        </p:nvSpPr>
        <p:spPr>
          <a:xfrm>
            <a:off x="245424" y="439387"/>
            <a:ext cx="8575048" cy="168483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mj-lt"/>
                <a:ea typeface="+mj-ea"/>
                <a:cs typeface="+mj-cs"/>
              </a:rPr>
              <a:t>ŞEHİT PİLOT BİNBAŞI OĞUZ APANOĞLU İLKOKULU</a:t>
            </a:r>
            <a:endParaRPr kumimoji="0" lang="tr-TR"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3" name="Dikdörtgen 3"/>
          <p:cNvSpPr/>
          <p:nvPr/>
        </p:nvSpPr>
        <p:spPr>
          <a:xfrm>
            <a:off x="539552" y="1556792"/>
            <a:ext cx="7537000" cy="769441"/>
          </a:xfrm>
          <a:prstGeom prst="rect">
            <a:avLst/>
          </a:prstGeom>
        </p:spPr>
        <p:txBody>
          <a:bodyPr wrap="none">
            <a:spAutoFit/>
          </a:bodyPr>
          <a:lstStyle/>
          <a:p>
            <a:r>
              <a:rPr lang="tr-TR" sz="4400" b="1" dirty="0" smtClean="0">
                <a:solidFill>
                  <a:srgbClr val="FF0000"/>
                </a:solidFill>
              </a:rPr>
              <a:t>İLKOKULA HAZIRLIK PROGRAMI</a:t>
            </a:r>
          </a:p>
        </p:txBody>
      </p:sp>
      <p:sp>
        <p:nvSpPr>
          <p:cNvPr id="4" name="Alt Konu Başlığı 2"/>
          <p:cNvSpPr txBox="1">
            <a:spLocks/>
          </p:cNvSpPr>
          <p:nvPr/>
        </p:nvSpPr>
        <p:spPr>
          <a:xfrm>
            <a:off x="0" y="5822981"/>
            <a:ext cx="8748464" cy="1035019"/>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tr-TR" sz="6000" b="1" noProof="0" dirty="0" smtClean="0">
                <a:solidFill>
                  <a:srgbClr val="FF0000"/>
                </a:solidFill>
              </a:rPr>
              <a:t>REHBERLİK SERVİSİ</a:t>
            </a:r>
            <a:endParaRPr kumimoji="0" lang="tr-TR" sz="60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dissolv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010275" y="0"/>
            <a:ext cx="3133725" cy="3140968"/>
          </a:xfrm>
          <a:prstGeom prst="rect">
            <a:avLst/>
          </a:prstGeom>
          <a:noFill/>
          <a:ln w="9525">
            <a:noFill/>
            <a:miter lim="800000"/>
            <a:headEnd/>
            <a:tailEnd/>
          </a:ln>
        </p:spPr>
      </p:pic>
      <p:sp>
        <p:nvSpPr>
          <p:cNvPr id="3" name="2 Dikdörtgen"/>
          <p:cNvSpPr/>
          <p:nvPr/>
        </p:nvSpPr>
        <p:spPr>
          <a:xfrm>
            <a:off x="323528" y="476672"/>
            <a:ext cx="4572000" cy="461665"/>
          </a:xfrm>
          <a:prstGeom prst="rect">
            <a:avLst/>
          </a:prstGeom>
        </p:spPr>
        <p:txBody>
          <a:bodyPr>
            <a:spAutoFit/>
          </a:bodyPr>
          <a:lstStyle/>
          <a:p>
            <a:pPr algn="ctr"/>
            <a:r>
              <a:rPr lang="tr-TR" sz="2400" dirty="0" smtClean="0"/>
              <a:t>Genel Gelişimsel Özellikler</a:t>
            </a:r>
            <a:endParaRPr lang="tr-TR" sz="2400" dirty="0"/>
          </a:p>
        </p:txBody>
      </p:sp>
      <p:sp>
        <p:nvSpPr>
          <p:cNvPr id="4" name="3 Dikdörtgen"/>
          <p:cNvSpPr/>
          <p:nvPr/>
        </p:nvSpPr>
        <p:spPr>
          <a:xfrm>
            <a:off x="755576" y="1052736"/>
            <a:ext cx="4930196" cy="461665"/>
          </a:xfrm>
          <a:prstGeom prst="rect">
            <a:avLst/>
          </a:prstGeom>
        </p:spPr>
        <p:txBody>
          <a:bodyPr wrap="none">
            <a:spAutoFit/>
          </a:bodyPr>
          <a:lstStyle/>
          <a:p>
            <a:r>
              <a:rPr lang="tr-TR" sz="2400" b="1" dirty="0" smtClean="0">
                <a:solidFill>
                  <a:srgbClr val="002060"/>
                </a:solidFill>
              </a:rPr>
              <a:t>Öz Bakım Becerileri ve Motor Gelişim</a:t>
            </a:r>
            <a:endParaRPr lang="tr-TR" sz="2400" b="1" dirty="0">
              <a:solidFill>
                <a:srgbClr val="002060"/>
              </a:solidFill>
            </a:endParaRPr>
          </a:p>
        </p:txBody>
      </p:sp>
      <p:sp>
        <p:nvSpPr>
          <p:cNvPr id="5" name="4 Dikdörtgen"/>
          <p:cNvSpPr/>
          <p:nvPr/>
        </p:nvSpPr>
        <p:spPr>
          <a:xfrm>
            <a:off x="179512" y="1700808"/>
            <a:ext cx="5688632" cy="707886"/>
          </a:xfrm>
          <a:prstGeom prst="rect">
            <a:avLst/>
          </a:prstGeom>
        </p:spPr>
        <p:txBody>
          <a:bodyPr wrap="square">
            <a:spAutoFit/>
          </a:bodyPr>
          <a:lstStyle/>
          <a:p>
            <a:r>
              <a:rPr lang="tr-TR" sz="2000" dirty="0" smtClean="0"/>
              <a:t>Bağımsız hareket etmesini ve ihtiyaçlarını karşılamasını sağlayacak becerileri gösterir.</a:t>
            </a:r>
            <a:endParaRPr lang="tr-TR" sz="2000" dirty="0"/>
          </a:p>
        </p:txBody>
      </p:sp>
      <p:sp>
        <p:nvSpPr>
          <p:cNvPr id="6" name="5 Dikdörtgen"/>
          <p:cNvSpPr/>
          <p:nvPr/>
        </p:nvSpPr>
        <p:spPr>
          <a:xfrm>
            <a:off x="179512" y="2420888"/>
            <a:ext cx="5616624" cy="4154984"/>
          </a:xfrm>
          <a:prstGeom prst="rect">
            <a:avLst/>
          </a:prstGeom>
        </p:spPr>
        <p:txBody>
          <a:bodyPr wrap="square">
            <a:spAutoFit/>
          </a:bodyPr>
          <a:lstStyle/>
          <a:p>
            <a:r>
              <a:rPr lang="tr-TR" sz="2400" dirty="0" smtClean="0"/>
              <a:t>Yürürken ve hareket ederken dengelidir, beden koordinasyonunu sağlar.</a:t>
            </a:r>
          </a:p>
          <a:p>
            <a:r>
              <a:rPr lang="tr-TR" sz="2400" dirty="0" smtClean="0"/>
              <a:t>Kalemi doğru tutarak kontrolünü sağlar.</a:t>
            </a:r>
          </a:p>
          <a:p>
            <a:r>
              <a:rPr lang="tr-TR" sz="2400" dirty="0" smtClean="0"/>
              <a:t>İnsan resmini eksiksiz çizer.</a:t>
            </a:r>
          </a:p>
          <a:p>
            <a:r>
              <a:rPr lang="tr-TR" sz="2400" dirty="0" smtClean="0"/>
              <a:t>Bazı şekilleri ve harfleri kopyalar.</a:t>
            </a:r>
          </a:p>
          <a:p>
            <a:r>
              <a:rPr lang="tr-TR" sz="2400" dirty="0" smtClean="0"/>
              <a:t>Makasla bir şekli kesip çıkarır.</a:t>
            </a:r>
          </a:p>
          <a:p>
            <a:r>
              <a:rPr lang="tr-TR" sz="2400" dirty="0" smtClean="0"/>
              <a:t>Düğme ilikler, fermuarı kapatır.</a:t>
            </a:r>
          </a:p>
          <a:p>
            <a:r>
              <a:rPr lang="tr-TR" sz="2400" dirty="0" smtClean="0"/>
              <a:t>Bağımsız giyinir.</a:t>
            </a:r>
          </a:p>
          <a:p>
            <a:r>
              <a:rPr lang="tr-TR" sz="2400" dirty="0" smtClean="0"/>
              <a:t>Bağımsız olarak tuvalete gider ve temizliğini yapar.</a:t>
            </a:r>
          </a:p>
          <a:p>
            <a:r>
              <a:rPr lang="tr-TR" sz="2400" dirty="0" smtClean="0"/>
              <a:t>Yemeklerini kendi başına dökmeden yer.</a:t>
            </a:r>
            <a:endParaRPr lang="tr-TR" sz="2400" dirty="0"/>
          </a:p>
        </p:txBody>
      </p:sp>
      <p:pic>
        <p:nvPicPr>
          <p:cNvPr id="5123" name="Picture 3"/>
          <p:cNvPicPr>
            <a:picLocks noChangeAspect="1" noChangeArrowheads="1"/>
          </p:cNvPicPr>
          <p:nvPr/>
        </p:nvPicPr>
        <p:blipFill>
          <a:blip r:embed="rId3" cstate="print"/>
          <a:srcRect/>
          <a:stretch>
            <a:fillRect/>
          </a:stretch>
        </p:blipFill>
        <p:spPr bwMode="auto">
          <a:xfrm>
            <a:off x="5652120" y="3429000"/>
            <a:ext cx="3227897" cy="266429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114925" y="1484784"/>
            <a:ext cx="4029075" cy="2676525"/>
          </a:xfrm>
          <a:prstGeom prst="rect">
            <a:avLst/>
          </a:prstGeom>
          <a:noFill/>
          <a:ln w="9525">
            <a:noFill/>
            <a:miter lim="800000"/>
            <a:headEnd/>
            <a:tailEnd/>
          </a:ln>
        </p:spPr>
      </p:pic>
      <p:sp>
        <p:nvSpPr>
          <p:cNvPr id="3" name="2 Dikdörtgen"/>
          <p:cNvSpPr/>
          <p:nvPr/>
        </p:nvSpPr>
        <p:spPr>
          <a:xfrm>
            <a:off x="827584" y="188640"/>
            <a:ext cx="3031599" cy="646331"/>
          </a:xfrm>
          <a:prstGeom prst="rect">
            <a:avLst/>
          </a:prstGeom>
        </p:spPr>
        <p:txBody>
          <a:bodyPr wrap="none">
            <a:spAutoFit/>
          </a:bodyPr>
          <a:lstStyle/>
          <a:p>
            <a:r>
              <a:rPr lang="tr-TR" sz="3600" b="1" dirty="0" smtClean="0"/>
              <a:t>Bilişsel Gelişim</a:t>
            </a:r>
            <a:endParaRPr lang="tr-TR" sz="3600" b="1" dirty="0"/>
          </a:p>
        </p:txBody>
      </p:sp>
      <p:sp>
        <p:nvSpPr>
          <p:cNvPr id="4" name="3 Dikdörtgen"/>
          <p:cNvSpPr/>
          <p:nvPr/>
        </p:nvSpPr>
        <p:spPr>
          <a:xfrm>
            <a:off x="179512" y="1124744"/>
            <a:ext cx="4572000" cy="5016758"/>
          </a:xfrm>
          <a:prstGeom prst="rect">
            <a:avLst/>
          </a:prstGeom>
        </p:spPr>
        <p:txBody>
          <a:bodyPr>
            <a:spAutoFit/>
          </a:bodyPr>
          <a:lstStyle/>
          <a:p>
            <a:r>
              <a:rPr lang="tr-TR" sz="2000" dirty="0" smtClean="0"/>
              <a:t>İstenen sayıdaki nesneyi verir.</a:t>
            </a:r>
          </a:p>
          <a:p>
            <a:r>
              <a:rPr lang="nn-NO" sz="2000" dirty="0" smtClean="0"/>
              <a:t>Basit toplama ve çıkarma işlemleri yapar.</a:t>
            </a:r>
          </a:p>
          <a:p>
            <a:r>
              <a:rPr lang="tr-TR" sz="2000" dirty="0" smtClean="0"/>
              <a:t>Bir resimde gördüğü en az dört nesneyi hatırlar.</a:t>
            </a:r>
          </a:p>
          <a:p>
            <a:r>
              <a:rPr lang="tr-TR" sz="2000" dirty="0" smtClean="0"/>
              <a:t>Basit geometrik şekilleri kopyalar.</a:t>
            </a:r>
          </a:p>
          <a:p>
            <a:r>
              <a:rPr lang="tr-TR" sz="2000" dirty="0" smtClean="0"/>
              <a:t>Zıt ve benzer kavramları doğru ve yerinde kullanır.</a:t>
            </a:r>
          </a:p>
          <a:p>
            <a:r>
              <a:rPr lang="tr-TR" sz="2000" dirty="0" smtClean="0"/>
              <a:t>Dün/bugün/yarın kavramlarını doğru ve yerinde kullanır.</a:t>
            </a:r>
          </a:p>
          <a:p>
            <a:r>
              <a:rPr lang="tr-TR" sz="2000" dirty="0" smtClean="0"/>
              <a:t>Bir hikâyeyi başından sonuna kadar dinler ve ilgili soruları cevaplar.</a:t>
            </a:r>
          </a:p>
          <a:p>
            <a:r>
              <a:rPr lang="tr-TR" sz="2000" dirty="0" smtClean="0"/>
              <a:t>Sırası karışık resimleri bir hikâye oluşturacak şekilde sıraya koyar.</a:t>
            </a:r>
          </a:p>
          <a:p>
            <a:r>
              <a:rPr lang="tr-TR" sz="2000" dirty="0" smtClean="0"/>
              <a:t>Olaylar arasında neden-sonuç ilişkisi kurar.</a:t>
            </a:r>
          </a:p>
          <a:p>
            <a:r>
              <a:rPr lang="tr-TR" sz="2000" dirty="0" smtClean="0"/>
              <a:t>Çevresinde gördükleri ile ilgili sorular sorar ve fikir yürütür.</a:t>
            </a:r>
            <a:endParaRPr lang="tr-TR" sz="20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915816" y="0"/>
            <a:ext cx="2050561" cy="584775"/>
          </a:xfrm>
          <a:prstGeom prst="rect">
            <a:avLst/>
          </a:prstGeom>
        </p:spPr>
        <p:txBody>
          <a:bodyPr wrap="none">
            <a:spAutoFit/>
          </a:bodyPr>
          <a:lstStyle/>
          <a:p>
            <a:r>
              <a:rPr lang="tr-TR" sz="3200" dirty="0" smtClean="0"/>
              <a:t>Dil Gelişimi</a:t>
            </a:r>
            <a:endParaRPr lang="tr-TR" sz="3200" dirty="0"/>
          </a:p>
        </p:txBody>
      </p:sp>
      <p:sp>
        <p:nvSpPr>
          <p:cNvPr id="3" name="2 Dikdörtgen"/>
          <p:cNvSpPr/>
          <p:nvPr/>
        </p:nvSpPr>
        <p:spPr>
          <a:xfrm>
            <a:off x="611560" y="692696"/>
            <a:ext cx="7776864" cy="1938992"/>
          </a:xfrm>
          <a:prstGeom prst="rect">
            <a:avLst/>
          </a:prstGeom>
        </p:spPr>
        <p:txBody>
          <a:bodyPr wrap="square">
            <a:spAutoFit/>
          </a:bodyPr>
          <a:lstStyle/>
          <a:p>
            <a:r>
              <a:rPr lang="tr-TR" sz="2000" b="1" dirty="0" smtClean="0">
                <a:solidFill>
                  <a:srgbClr val="FF0000"/>
                </a:solidFill>
              </a:rPr>
              <a:t>Duygu ve düşüncelerini anlaşılır ve akıcı bir biçimde aktarır.</a:t>
            </a:r>
          </a:p>
          <a:p>
            <a:r>
              <a:rPr lang="tr-TR" sz="2000" b="1" dirty="0" smtClean="0">
                <a:solidFill>
                  <a:srgbClr val="FF0000"/>
                </a:solidFill>
              </a:rPr>
              <a:t>Bir olayı ya da durumu baştan sona anlatır.</a:t>
            </a:r>
          </a:p>
          <a:p>
            <a:r>
              <a:rPr lang="tr-TR" sz="2000" b="1" dirty="0" smtClean="0">
                <a:solidFill>
                  <a:srgbClr val="FF0000"/>
                </a:solidFill>
              </a:rPr>
              <a:t>Sohbeti başlatır, sürdürür ve sonlandırır.</a:t>
            </a:r>
          </a:p>
          <a:p>
            <a:r>
              <a:rPr lang="tr-TR" sz="2000" b="1" dirty="0" smtClean="0">
                <a:solidFill>
                  <a:srgbClr val="FF0000"/>
                </a:solidFill>
              </a:rPr>
              <a:t>Yönergeleri takip eder ve yerine getirir.</a:t>
            </a:r>
          </a:p>
          <a:p>
            <a:r>
              <a:rPr lang="tr-TR" sz="2000" b="1" dirty="0" smtClean="0">
                <a:solidFill>
                  <a:srgbClr val="FF0000"/>
                </a:solidFill>
              </a:rPr>
              <a:t>Dinledikleri ve izledikleri ile ilgili soru sorar, soruları yanıtlar.</a:t>
            </a:r>
          </a:p>
          <a:p>
            <a:r>
              <a:rPr lang="tr-TR" sz="2000" b="1" dirty="0" smtClean="0">
                <a:solidFill>
                  <a:srgbClr val="FF0000"/>
                </a:solidFill>
              </a:rPr>
              <a:t>Çevresinde gördüğü görsel ve yazılı materyali inceler, açıklar.</a:t>
            </a:r>
            <a:endParaRPr lang="tr-TR" sz="2000" b="1" dirty="0">
              <a:solidFill>
                <a:srgbClr val="FF0000"/>
              </a:solidFill>
            </a:endParaRPr>
          </a:p>
        </p:txBody>
      </p:sp>
      <p:pic>
        <p:nvPicPr>
          <p:cNvPr id="18434" name="Picture 2"/>
          <p:cNvPicPr>
            <a:picLocks noChangeAspect="1" noChangeArrowheads="1"/>
          </p:cNvPicPr>
          <p:nvPr/>
        </p:nvPicPr>
        <p:blipFill>
          <a:blip r:embed="rId2" cstate="print"/>
          <a:srcRect/>
          <a:stretch>
            <a:fillRect/>
          </a:stretch>
        </p:blipFill>
        <p:spPr bwMode="auto">
          <a:xfrm>
            <a:off x="1043608" y="3409950"/>
            <a:ext cx="6191250" cy="3448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979712" y="188640"/>
            <a:ext cx="5171609" cy="646331"/>
          </a:xfrm>
          <a:prstGeom prst="rect">
            <a:avLst/>
          </a:prstGeom>
        </p:spPr>
        <p:txBody>
          <a:bodyPr wrap="none">
            <a:spAutoFit/>
          </a:bodyPr>
          <a:lstStyle/>
          <a:p>
            <a:r>
              <a:rPr lang="tr-TR" sz="3600" dirty="0" smtClean="0">
                <a:solidFill>
                  <a:srgbClr val="FF0000"/>
                </a:solidFill>
              </a:rPr>
              <a:t>Sosyal ve Duygusal Gelişim</a:t>
            </a:r>
            <a:endParaRPr lang="tr-TR" sz="3600" dirty="0">
              <a:solidFill>
                <a:srgbClr val="FF0000"/>
              </a:solidFill>
            </a:endParaRPr>
          </a:p>
        </p:txBody>
      </p:sp>
      <p:sp>
        <p:nvSpPr>
          <p:cNvPr id="3" name="2 Dikdörtgen"/>
          <p:cNvSpPr/>
          <p:nvPr/>
        </p:nvSpPr>
        <p:spPr>
          <a:xfrm>
            <a:off x="647056" y="1196752"/>
            <a:ext cx="8496944" cy="5262979"/>
          </a:xfrm>
          <a:prstGeom prst="rect">
            <a:avLst/>
          </a:prstGeom>
        </p:spPr>
        <p:txBody>
          <a:bodyPr wrap="square">
            <a:spAutoFit/>
          </a:bodyPr>
          <a:lstStyle/>
          <a:p>
            <a:r>
              <a:rPr lang="tr-TR" sz="2800" dirty="0" smtClean="0"/>
              <a:t>Anne ve babadan ayrı kalmakta sorun yaşamaz.</a:t>
            </a:r>
          </a:p>
          <a:p>
            <a:r>
              <a:rPr lang="tr-TR" sz="2800" dirty="0" smtClean="0"/>
              <a:t>Okula gelirken istekli ve mutludur.</a:t>
            </a:r>
          </a:p>
          <a:p>
            <a:r>
              <a:rPr lang="tr-TR" sz="2800" dirty="0" smtClean="0"/>
              <a:t>Arkadaşları ile yaşadığı sorunla baş eder.</a:t>
            </a:r>
          </a:p>
          <a:p>
            <a:r>
              <a:rPr lang="tr-TR" sz="2800" dirty="0" smtClean="0"/>
              <a:t>Başkalarının duygularına duyarlıdır.</a:t>
            </a:r>
          </a:p>
          <a:p>
            <a:r>
              <a:rPr lang="tr-TR" sz="2800" dirty="0" smtClean="0"/>
              <a:t>Arkadaşları ile olumlu ilişkiler kurar ve sürdürür.</a:t>
            </a:r>
          </a:p>
          <a:p>
            <a:r>
              <a:rPr lang="tr-TR" sz="2800" dirty="0" smtClean="0"/>
              <a:t>Aldığı sorumluluğu yetişkin yönlendirmesi olmadan yerine getirir.</a:t>
            </a:r>
          </a:p>
          <a:p>
            <a:r>
              <a:rPr lang="da-DK" sz="2800" dirty="0" smtClean="0"/>
              <a:t>Tehlikeleri fark eder ve kendini korur.</a:t>
            </a:r>
          </a:p>
          <a:p>
            <a:r>
              <a:rPr lang="tr-TR" sz="2800" dirty="0" smtClean="0"/>
              <a:t>Olumsuz duygularını başkalarına zarar vermeden ifade eder.</a:t>
            </a:r>
          </a:p>
          <a:p>
            <a:r>
              <a:rPr lang="tr-TR" sz="2800" dirty="0" smtClean="0"/>
              <a:t>Konuşmak için sırasını bekler.</a:t>
            </a:r>
          </a:p>
          <a:p>
            <a:r>
              <a:rPr lang="tr-TR" sz="2800" dirty="0" smtClean="0"/>
              <a:t>Kuralların önemini bilir ve uyum sağlar.</a:t>
            </a:r>
            <a:endParaRPr lang="tr-TR" sz="28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340768"/>
            <a:ext cx="7992888" cy="3539430"/>
          </a:xfrm>
          <a:prstGeom prst="rect">
            <a:avLst/>
          </a:prstGeom>
        </p:spPr>
        <p:txBody>
          <a:bodyPr wrap="square">
            <a:spAutoFit/>
          </a:bodyPr>
          <a:lstStyle/>
          <a:p>
            <a:r>
              <a:rPr lang="tr-TR" sz="3200" b="1" dirty="0" smtClean="0"/>
              <a:t>Çocuğunuzu yukarıda belirttiğimiz gelişim alanları açısından</a:t>
            </a:r>
          </a:p>
          <a:p>
            <a:r>
              <a:rPr lang="tr-TR" sz="3200" b="1" dirty="0" smtClean="0"/>
              <a:t>değerlendirebilir ve hangi alanda eksikliği varsa okul açılıncaya kadar ve</a:t>
            </a:r>
          </a:p>
          <a:p>
            <a:r>
              <a:rPr lang="tr-TR" sz="3200" b="1" dirty="0" smtClean="0"/>
              <a:t>okula devam ederken de süreç içerisinde geliştirmek için çeşitli çalışmalar</a:t>
            </a:r>
          </a:p>
          <a:p>
            <a:r>
              <a:rPr lang="tr-TR" sz="3200" b="1" dirty="0" smtClean="0"/>
              <a:t>yaparak bu becerileri destekleyebilirsiniz.</a:t>
            </a:r>
            <a:endParaRPr lang="tr-TR" sz="32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331640" y="0"/>
            <a:ext cx="6029325" cy="4105275"/>
          </a:xfrm>
          <a:prstGeom prst="rect">
            <a:avLst/>
          </a:prstGeom>
          <a:noFill/>
          <a:ln w="9525">
            <a:noFill/>
            <a:miter lim="800000"/>
            <a:headEnd/>
            <a:tailEnd/>
          </a:ln>
        </p:spPr>
      </p:pic>
      <p:sp>
        <p:nvSpPr>
          <p:cNvPr id="3" name="2 Dikdörtgen"/>
          <p:cNvSpPr/>
          <p:nvPr/>
        </p:nvSpPr>
        <p:spPr>
          <a:xfrm>
            <a:off x="323528" y="4797152"/>
            <a:ext cx="8568952" cy="1569660"/>
          </a:xfrm>
          <a:prstGeom prst="rect">
            <a:avLst/>
          </a:prstGeom>
        </p:spPr>
        <p:txBody>
          <a:bodyPr wrap="square">
            <a:spAutoFit/>
          </a:bodyPr>
          <a:lstStyle/>
          <a:p>
            <a:r>
              <a:rPr lang="tr-TR" sz="2400" dirty="0" smtClean="0"/>
              <a:t>Öncelikle çocuğunuz okula başlamadan önce görme ve işitme sorunu olup olmadığını kontrol ettiriniz. Bu sorunlar çocuğunuzun okul başarısızlığının nedenlerinden biri olabilmektedir. </a:t>
            </a:r>
          </a:p>
          <a:p>
            <a:r>
              <a:rPr lang="es-ES" sz="2400" dirty="0" smtClean="0"/>
              <a:t>O yüzden erken teşhis ve tedavi son derece</a:t>
            </a:r>
            <a:r>
              <a:rPr lang="tr-TR" sz="2400" dirty="0" smtClean="0"/>
              <a:t> önemlidir.</a:t>
            </a:r>
            <a:endParaRPr lang="tr-TR" sz="24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979712" y="0"/>
            <a:ext cx="4608512" cy="3984304"/>
          </a:xfrm>
          <a:prstGeom prst="rect">
            <a:avLst/>
          </a:prstGeom>
          <a:noFill/>
          <a:ln w="9525">
            <a:noFill/>
            <a:miter lim="800000"/>
            <a:headEnd/>
            <a:tailEnd/>
          </a:ln>
        </p:spPr>
      </p:pic>
      <p:sp>
        <p:nvSpPr>
          <p:cNvPr id="3" name="2 Dikdörtgen"/>
          <p:cNvSpPr/>
          <p:nvPr/>
        </p:nvSpPr>
        <p:spPr>
          <a:xfrm>
            <a:off x="251520" y="4005064"/>
            <a:ext cx="8568952" cy="1384995"/>
          </a:xfrm>
          <a:prstGeom prst="rect">
            <a:avLst/>
          </a:prstGeom>
        </p:spPr>
        <p:txBody>
          <a:bodyPr wrap="square">
            <a:spAutoFit/>
          </a:bodyPr>
          <a:lstStyle/>
          <a:p>
            <a:r>
              <a:rPr lang="tr-TR" sz="2800" dirty="0" smtClean="0"/>
              <a:t>Çoğunuzun devam eden bir hastalığı varsa ve düzenli kullandığı bir ilaç varsa bu durumu öğretmeni ile paylaşınız.</a:t>
            </a:r>
            <a:endParaRPr lang="tr-TR" sz="2800" dirty="0"/>
          </a:p>
        </p:txBody>
      </p:sp>
      <p:sp>
        <p:nvSpPr>
          <p:cNvPr id="4" name="3 Dikdörtgen"/>
          <p:cNvSpPr/>
          <p:nvPr/>
        </p:nvSpPr>
        <p:spPr>
          <a:xfrm>
            <a:off x="251520" y="5589240"/>
            <a:ext cx="8496944" cy="954107"/>
          </a:xfrm>
          <a:prstGeom prst="rect">
            <a:avLst/>
          </a:prstGeom>
        </p:spPr>
        <p:txBody>
          <a:bodyPr wrap="square">
            <a:spAutoFit/>
          </a:bodyPr>
          <a:lstStyle/>
          <a:p>
            <a:r>
              <a:rPr lang="tr-TR" sz="2800" dirty="0" smtClean="0"/>
              <a:t>Çocuğunuzun can güvenliği açısından okul ve ev arasındaki ulaşım hakkında ona bilgi veriniz.</a:t>
            </a:r>
            <a:endParaRPr lang="tr-TR" sz="28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63688" y="0"/>
            <a:ext cx="5665415" cy="2952328"/>
          </a:xfrm>
          <a:prstGeom prst="rect">
            <a:avLst/>
          </a:prstGeom>
          <a:noFill/>
          <a:ln w="9525">
            <a:noFill/>
            <a:miter lim="800000"/>
            <a:headEnd/>
            <a:tailEnd/>
          </a:ln>
        </p:spPr>
      </p:pic>
      <p:sp>
        <p:nvSpPr>
          <p:cNvPr id="3" name="2 Dikdörtgen"/>
          <p:cNvSpPr/>
          <p:nvPr/>
        </p:nvSpPr>
        <p:spPr>
          <a:xfrm>
            <a:off x="323528" y="3140968"/>
            <a:ext cx="8424936" cy="2862322"/>
          </a:xfrm>
          <a:prstGeom prst="rect">
            <a:avLst/>
          </a:prstGeom>
        </p:spPr>
        <p:txBody>
          <a:bodyPr wrap="square">
            <a:spAutoFit/>
          </a:bodyPr>
          <a:lstStyle/>
          <a:p>
            <a:r>
              <a:rPr lang="tr-TR" b="1" dirty="0" smtClean="0"/>
              <a:t>Öz bakım becerileri ve motor gelişim ile ilgili; çocuğunuz için jimnastik, dans, topla oynama,</a:t>
            </a:r>
          </a:p>
          <a:p>
            <a:r>
              <a:rPr lang="tr-TR" b="1" dirty="0" smtClean="0"/>
              <a:t>hamur yoğurma, hamura şekil verme ve bunlara benzer etkinlikler planlayabilirsiniz.</a:t>
            </a:r>
          </a:p>
          <a:p>
            <a:r>
              <a:rPr lang="tr-TR" b="1" dirty="0" smtClean="0"/>
              <a:t>Temizlik, giyinme ve tuvalet ihtiyacını tek başına giderebilmesi için fermuar açma, düğme kapama, el yıkama gibi egzersizler yaparak rehberlik edebilirsiniz. Örneğin, kıyafet ve ayakkabılarını yardımsız giyemiyorsa, giymeyi öğrenmesi için sabırla bekleyiniz.</a:t>
            </a:r>
          </a:p>
          <a:p>
            <a:r>
              <a:rPr lang="tr-TR" b="1" dirty="0" smtClean="0"/>
              <a:t> Eğer okul başladığında hâlâ öğrenememişse, öğreninceye kadar okulda sorun yaşamaması için okula </a:t>
            </a:r>
            <a:r>
              <a:rPr lang="tr-TR" b="1" dirty="0" err="1" smtClean="0"/>
              <a:t>bağcıksız</a:t>
            </a:r>
            <a:r>
              <a:rPr lang="tr-TR" b="1" dirty="0" smtClean="0"/>
              <a:t> ayakkabılar ile gönderiniz. Okula başlamadan önce, uyku saatlerini aşamalı olarak düzenleyebilirsiniz.</a:t>
            </a:r>
            <a:endParaRPr lang="tr-TR" b="1"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339752" y="0"/>
            <a:ext cx="4243745" cy="4077072"/>
          </a:xfrm>
          <a:prstGeom prst="rect">
            <a:avLst/>
          </a:prstGeom>
          <a:noFill/>
          <a:ln w="9525">
            <a:noFill/>
            <a:miter lim="800000"/>
            <a:headEnd/>
            <a:tailEnd/>
          </a:ln>
        </p:spPr>
      </p:pic>
      <p:sp>
        <p:nvSpPr>
          <p:cNvPr id="3" name="2 Dikdörtgen"/>
          <p:cNvSpPr/>
          <p:nvPr/>
        </p:nvSpPr>
        <p:spPr>
          <a:xfrm>
            <a:off x="179512" y="4365104"/>
            <a:ext cx="8748464" cy="1938992"/>
          </a:xfrm>
          <a:prstGeom prst="rect">
            <a:avLst/>
          </a:prstGeom>
        </p:spPr>
        <p:txBody>
          <a:bodyPr wrap="square">
            <a:spAutoFit/>
          </a:bodyPr>
          <a:lstStyle/>
          <a:p>
            <a:r>
              <a:rPr lang="tr-TR" sz="2000" dirty="0" smtClean="0"/>
              <a:t>Bilişsel gelişimi desteklemek için, resimli kartlarla hafıza oyunları oynayabilir; okuduğunuz bir öyküyü yarıda bırakarak çocuğunuzdan tamamlamasını isteyebilirsiniz.</a:t>
            </a:r>
          </a:p>
          <a:p>
            <a:r>
              <a:rPr lang="tr-TR" sz="2000" dirty="0" smtClean="0"/>
              <a:t>Basit bir görseli kâğıda aktarmasına yardımcı olabilir; nesnelerle basit toplama, çıkarma,</a:t>
            </a:r>
          </a:p>
          <a:p>
            <a:r>
              <a:rPr lang="tr-TR" sz="2000" dirty="0" smtClean="0"/>
              <a:t>eşleştirme, karşılaştırma ve gruplama işlemleri yapabilirsiniz.</a:t>
            </a:r>
            <a:endParaRPr lang="tr-TR" sz="2000"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331640" y="0"/>
            <a:ext cx="6593557" cy="4126201"/>
          </a:xfrm>
          <a:prstGeom prst="rect">
            <a:avLst/>
          </a:prstGeom>
          <a:noFill/>
          <a:ln w="9525">
            <a:noFill/>
            <a:miter lim="800000"/>
            <a:headEnd/>
            <a:tailEnd/>
          </a:ln>
        </p:spPr>
      </p:pic>
      <p:sp>
        <p:nvSpPr>
          <p:cNvPr id="3" name="2 Dikdörtgen"/>
          <p:cNvSpPr/>
          <p:nvPr/>
        </p:nvSpPr>
        <p:spPr>
          <a:xfrm>
            <a:off x="467544" y="4365104"/>
            <a:ext cx="7992888" cy="2308324"/>
          </a:xfrm>
          <a:prstGeom prst="rect">
            <a:avLst/>
          </a:prstGeom>
        </p:spPr>
        <p:txBody>
          <a:bodyPr wrap="square">
            <a:spAutoFit/>
          </a:bodyPr>
          <a:lstStyle/>
          <a:p>
            <a:r>
              <a:rPr lang="tr-TR" sz="2400" dirty="0" smtClean="0"/>
              <a:t>Dil gelişimini desteklemek için; çocuğunuzla günlük yaşam deneyimleri hakkında sohbet edebilir, her gün en az bir iki sayfa öykü okuyabilir, bununla ilgili sorular sorabilir ve sorduğu soruları yanıtlayabilirsiniz. Çevrede gördüğü sembol ve yazılarla ilgili sohbet ederek yazı </a:t>
            </a:r>
            <a:r>
              <a:rPr lang="tr-TR" sz="2400" dirty="0" err="1" smtClean="0"/>
              <a:t>farkındalığı</a:t>
            </a:r>
            <a:r>
              <a:rPr lang="tr-TR" sz="2400" dirty="0" smtClean="0"/>
              <a:t> geliştirmesine yardımcı olabilirsiniz.</a:t>
            </a:r>
            <a:endParaRPr lang="tr-TR" sz="24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4319464" y="1124744"/>
            <a:ext cx="4824536" cy="5544616"/>
          </a:xfrm>
          <a:prstGeom prst="rect">
            <a:avLst/>
          </a:prstGeom>
          <a:noFill/>
          <a:ln w="9525">
            <a:noFill/>
            <a:miter lim="800000"/>
            <a:headEnd/>
            <a:tailEnd/>
          </a:ln>
        </p:spPr>
      </p:pic>
      <p:sp>
        <p:nvSpPr>
          <p:cNvPr id="3" name="2 Dikdörtgen"/>
          <p:cNvSpPr/>
          <p:nvPr/>
        </p:nvSpPr>
        <p:spPr>
          <a:xfrm>
            <a:off x="251520" y="332656"/>
            <a:ext cx="8424936" cy="707886"/>
          </a:xfrm>
          <a:prstGeom prst="rect">
            <a:avLst/>
          </a:prstGeom>
        </p:spPr>
        <p:txBody>
          <a:bodyPr wrap="square">
            <a:spAutoFit/>
          </a:bodyPr>
          <a:lstStyle/>
          <a:p>
            <a:pPr algn="ctr"/>
            <a:r>
              <a:rPr lang="tr-TR" sz="2000" b="1" dirty="0" smtClean="0">
                <a:solidFill>
                  <a:srgbClr val="FF0000"/>
                </a:solidFill>
              </a:rPr>
              <a:t>İlkokul, anasınıfından farklı bir yerdir ve birinci sınıfa başlayan çocuklar yeni bir ortamın yeni beklentileri ile karşı karşıya kalırlar.</a:t>
            </a:r>
            <a:endParaRPr lang="tr-TR" sz="2000" dirty="0">
              <a:solidFill>
                <a:srgbClr val="FF0000"/>
              </a:solidFill>
            </a:endParaRPr>
          </a:p>
        </p:txBody>
      </p:sp>
      <p:pic>
        <p:nvPicPr>
          <p:cNvPr id="4" name="Picture 2" descr="C:\Users\Melih\Desktop\Yeni klasör\2nq4g02[1].gif"/>
          <p:cNvPicPr>
            <a:picLocks noChangeAspect="1" noChangeArrowheads="1" noCrop="1"/>
          </p:cNvPicPr>
          <p:nvPr/>
        </p:nvPicPr>
        <p:blipFill>
          <a:blip r:embed="rId3" cstate="print"/>
          <a:srcRect/>
          <a:stretch>
            <a:fillRect/>
          </a:stretch>
        </p:blipFill>
        <p:spPr bwMode="auto">
          <a:xfrm>
            <a:off x="323528" y="1484784"/>
            <a:ext cx="3888989" cy="475252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elih\Desktop\Yeni klasör\24ox5k3[1].gif"/>
          <p:cNvPicPr>
            <a:picLocks noChangeAspect="1" noChangeArrowheads="1" noCrop="1"/>
          </p:cNvPicPr>
          <p:nvPr/>
        </p:nvPicPr>
        <p:blipFill>
          <a:blip r:embed="rId2" cstate="print"/>
          <a:srcRect/>
          <a:stretch>
            <a:fillRect/>
          </a:stretch>
        </p:blipFill>
        <p:spPr bwMode="auto">
          <a:xfrm>
            <a:off x="5000625" y="438150"/>
            <a:ext cx="4143375" cy="5981700"/>
          </a:xfrm>
          <a:prstGeom prst="rect">
            <a:avLst/>
          </a:prstGeom>
          <a:noFill/>
          <a:ln w="9525">
            <a:noFill/>
            <a:miter lim="800000"/>
            <a:headEnd/>
            <a:tailEnd/>
          </a:ln>
        </p:spPr>
      </p:pic>
      <p:sp>
        <p:nvSpPr>
          <p:cNvPr id="3" name="2 Metin kutusu"/>
          <p:cNvSpPr txBox="1"/>
          <p:nvPr/>
        </p:nvSpPr>
        <p:spPr>
          <a:xfrm>
            <a:off x="539552" y="1700808"/>
            <a:ext cx="3096344" cy="5262979"/>
          </a:xfrm>
          <a:prstGeom prst="rect">
            <a:avLst/>
          </a:prstGeom>
          <a:noFill/>
        </p:spPr>
        <p:txBody>
          <a:bodyPr wrap="square" rtlCol="0">
            <a:spAutoFit/>
          </a:bodyPr>
          <a:lstStyle/>
          <a:p>
            <a:r>
              <a:rPr lang="tr-TR" sz="2800" dirty="0" smtClean="0">
                <a:solidFill>
                  <a:srgbClr val="FF0000"/>
                </a:solidFill>
              </a:rPr>
              <a:t>KAHVALTI ÖĞÜNÜ ÖNEMLİ </a:t>
            </a:r>
          </a:p>
          <a:p>
            <a:endParaRPr lang="tr-TR" sz="2800" dirty="0" smtClean="0">
              <a:solidFill>
                <a:srgbClr val="FF0000"/>
              </a:solidFill>
            </a:endParaRPr>
          </a:p>
          <a:p>
            <a:endParaRPr lang="tr-TR" sz="2800" dirty="0" smtClean="0">
              <a:solidFill>
                <a:srgbClr val="FF0000"/>
              </a:solidFill>
            </a:endParaRPr>
          </a:p>
          <a:p>
            <a:r>
              <a:rPr lang="tr-TR" sz="2800" dirty="0" smtClean="0">
                <a:solidFill>
                  <a:srgbClr val="FF0000"/>
                </a:solidFill>
              </a:rPr>
              <a:t>AMA </a:t>
            </a:r>
          </a:p>
          <a:p>
            <a:endParaRPr lang="tr-TR" sz="2800" dirty="0" smtClean="0">
              <a:solidFill>
                <a:srgbClr val="FF0000"/>
              </a:solidFill>
            </a:endParaRPr>
          </a:p>
          <a:p>
            <a:endParaRPr lang="tr-TR" sz="2800" dirty="0" smtClean="0">
              <a:solidFill>
                <a:srgbClr val="FF0000"/>
              </a:solidFill>
            </a:endParaRPr>
          </a:p>
          <a:p>
            <a:r>
              <a:rPr lang="tr-TR" sz="2800" dirty="0" smtClean="0">
                <a:solidFill>
                  <a:srgbClr val="FF0000"/>
                </a:solidFill>
              </a:rPr>
              <a:t>BİRLİKTE KAHVALTI DAHA ÖNEMLİ</a:t>
            </a:r>
          </a:p>
          <a:p>
            <a:endParaRPr lang="tr-TR" sz="2800" dirty="0" smtClean="0">
              <a:solidFill>
                <a:srgbClr val="FF0000"/>
              </a:solidFill>
            </a:endParaRPr>
          </a:p>
          <a:p>
            <a:endParaRPr lang="tr-TR" sz="2800" dirty="0" smtClean="0">
              <a:solidFill>
                <a:srgbClr val="FF0000"/>
              </a:solidFill>
            </a:endParaRPr>
          </a:p>
          <a:p>
            <a:endParaRPr lang="tr-TR" sz="28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23528" y="5157192"/>
            <a:ext cx="8424936" cy="1200329"/>
          </a:xfrm>
          <a:prstGeom prst="rect">
            <a:avLst/>
          </a:prstGeom>
        </p:spPr>
        <p:txBody>
          <a:bodyPr wrap="square">
            <a:spAutoFit/>
          </a:bodyPr>
          <a:lstStyle/>
          <a:p>
            <a:pPr algn="ctr"/>
            <a:r>
              <a:rPr lang="tr-TR" sz="3600" b="1" dirty="0" smtClean="0"/>
              <a:t>Çocuğun Okula Alışma Sürecini</a:t>
            </a:r>
          </a:p>
          <a:p>
            <a:pPr algn="ctr"/>
            <a:r>
              <a:rPr lang="tr-TR" sz="3600" b="1" dirty="0" smtClean="0"/>
              <a:t>Güçleştiren Durumlar</a:t>
            </a:r>
            <a:endParaRPr lang="tr-TR" sz="3600" b="1" dirty="0"/>
          </a:p>
        </p:txBody>
      </p:sp>
      <p:pic>
        <p:nvPicPr>
          <p:cNvPr id="4" name="Picture 2" descr="G:\aynur\REHBERLİK aynur\GİFLER\en güzel gifler 3\71[2].gif"/>
          <p:cNvPicPr>
            <a:picLocks noChangeAspect="1" noChangeArrowheads="1" noCrop="1"/>
          </p:cNvPicPr>
          <p:nvPr/>
        </p:nvPicPr>
        <p:blipFill>
          <a:blip r:embed="rId2" cstate="print"/>
          <a:srcRect/>
          <a:stretch>
            <a:fillRect/>
          </a:stretch>
        </p:blipFill>
        <p:spPr bwMode="auto">
          <a:xfrm>
            <a:off x="2555776" y="0"/>
            <a:ext cx="3571875" cy="475252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3441680"/>
            <a:ext cx="8784976" cy="3416320"/>
          </a:xfrm>
          <a:prstGeom prst="rect">
            <a:avLst/>
          </a:prstGeom>
        </p:spPr>
        <p:txBody>
          <a:bodyPr wrap="square">
            <a:spAutoFit/>
          </a:bodyPr>
          <a:lstStyle/>
          <a:p>
            <a:r>
              <a:rPr lang="tr-TR" sz="2400" dirty="0" smtClean="0"/>
              <a:t>Velinin çocuk ile birlikte sınıfa girmesi,</a:t>
            </a:r>
          </a:p>
          <a:p>
            <a:r>
              <a:rPr lang="tr-TR" sz="2400" dirty="0" smtClean="0"/>
              <a:t>Çocuğun ayrılmakta zorlandığı bir yetişkin tarafından okula getirilmesi,</a:t>
            </a:r>
          </a:p>
          <a:p>
            <a:r>
              <a:rPr lang="tr-TR" sz="2400" dirty="0" smtClean="0"/>
              <a:t>Okulda vedalaşma sürecinin çok uzun veya çok kısa tutulması,</a:t>
            </a:r>
          </a:p>
          <a:p>
            <a:r>
              <a:rPr lang="tr-TR" sz="2400" dirty="0" smtClean="0"/>
              <a:t>Çocuğu okula bırakan aile üyesinin çocuktan bir türlü ayrılmak istememesi,</a:t>
            </a:r>
          </a:p>
          <a:p>
            <a:r>
              <a:rPr lang="tr-TR" sz="2400" dirty="0" smtClean="0"/>
              <a:t>Çocuğun öğretmen ve okul ile korkutulması,</a:t>
            </a:r>
          </a:p>
          <a:p>
            <a:r>
              <a:rPr lang="tr-TR" sz="2400" dirty="0" smtClean="0"/>
              <a:t>İlkokulun okul öncesi eğitim kurumu ile kıyaslanması ve farkların çocuğa olumsuz bir şekilde aktarılması,</a:t>
            </a:r>
            <a:endParaRPr lang="tr-TR" sz="2400" dirty="0"/>
          </a:p>
        </p:txBody>
      </p:sp>
      <p:graphicFrame>
        <p:nvGraphicFramePr>
          <p:cNvPr id="34819" name="Object 3"/>
          <p:cNvGraphicFramePr>
            <a:graphicFrameLocks noChangeAspect="1"/>
          </p:cNvGraphicFramePr>
          <p:nvPr/>
        </p:nvGraphicFramePr>
        <p:xfrm>
          <a:off x="2915816" y="0"/>
          <a:ext cx="3600450" cy="3501007"/>
        </p:xfrm>
        <a:graphic>
          <a:graphicData uri="http://schemas.openxmlformats.org/presentationml/2006/ole">
            <p:oleObj spid="_x0000_s13315" name="Clip" r:id="rId3" imgW="1835640" imgH="1568520" progId="">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strVal val="(6*min(max(#ppt_w*#ppt_h,.3),1)-7.4)/-.7*#ppt_w"/>
                                          </p:val>
                                        </p:tav>
                                        <p:tav tm="100000">
                                          <p:val>
                                            <p:strVal val="#ppt_w"/>
                                          </p:val>
                                        </p:tav>
                                      </p:tavLst>
                                    </p:anim>
                                    <p:anim calcmode="lin" valueType="num">
                                      <p:cBhvr>
                                        <p:cTn id="8" dur="500" fill="hold"/>
                                        <p:tgtEl>
                                          <p:spTgt spid="34819"/>
                                        </p:tgtEl>
                                        <p:attrNameLst>
                                          <p:attrName>ppt_h</p:attrName>
                                        </p:attrNameLst>
                                      </p:cBhvr>
                                      <p:tavLst>
                                        <p:tav tm="0">
                                          <p:val>
                                            <p:strVal val="(6*min(max(#ppt_w*#ppt_h,.3),1)-7.4)/-.7*#ppt_h"/>
                                          </p:val>
                                        </p:tav>
                                        <p:tav tm="100000">
                                          <p:val>
                                            <p:strVal val="#ppt_h"/>
                                          </p:val>
                                        </p:tav>
                                      </p:tavLst>
                                    </p:anim>
                                    <p:anim calcmode="lin" valueType="num">
                                      <p:cBhvr>
                                        <p:cTn id="9" dur="500" fill="hold"/>
                                        <p:tgtEl>
                                          <p:spTgt spid="34819"/>
                                        </p:tgtEl>
                                        <p:attrNameLst>
                                          <p:attrName>ppt_x</p:attrName>
                                        </p:attrNameLst>
                                      </p:cBhvr>
                                      <p:tavLst>
                                        <p:tav tm="0">
                                          <p:val>
                                            <p:fltVal val="0.5"/>
                                          </p:val>
                                        </p:tav>
                                        <p:tav tm="100000">
                                          <p:val>
                                            <p:strVal val="#ppt_x"/>
                                          </p:val>
                                        </p:tav>
                                      </p:tavLst>
                                    </p:anim>
                                    <p:anim calcmode="lin" valueType="num">
                                      <p:cBhvr>
                                        <p:cTn id="10" dur="500" fill="hold"/>
                                        <p:tgtEl>
                                          <p:spTgt spid="3481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23528" y="332656"/>
            <a:ext cx="5112568" cy="1754326"/>
          </a:xfrm>
          <a:prstGeom prst="rect">
            <a:avLst/>
          </a:prstGeom>
        </p:spPr>
        <p:txBody>
          <a:bodyPr wrap="square">
            <a:spAutoFit/>
          </a:bodyPr>
          <a:lstStyle/>
          <a:p>
            <a:r>
              <a:rPr lang="tr-TR" dirty="0" smtClean="0"/>
              <a:t>Velinin çocuğa okulda “Sıkıldın mı? Korktun mu?” gibi olumsuz ifadeler kullanarak sorular</a:t>
            </a:r>
          </a:p>
          <a:p>
            <a:r>
              <a:rPr lang="tr-TR" dirty="0" smtClean="0"/>
              <a:t>sorması,</a:t>
            </a:r>
          </a:p>
          <a:p>
            <a:r>
              <a:rPr lang="tr-TR" dirty="0" smtClean="0"/>
              <a:t>Velinin okul ve öğretmenle ilgili olumsuz duygu ve düşüncelerini çocuğun yanında dile</a:t>
            </a:r>
          </a:p>
          <a:p>
            <a:r>
              <a:rPr lang="tr-TR" dirty="0" smtClean="0"/>
              <a:t>getirmesi,</a:t>
            </a:r>
            <a:endParaRPr lang="tr-TR" dirty="0"/>
          </a:p>
        </p:txBody>
      </p:sp>
      <p:sp>
        <p:nvSpPr>
          <p:cNvPr id="4" name="3 Dikdörtgen"/>
          <p:cNvSpPr/>
          <p:nvPr/>
        </p:nvSpPr>
        <p:spPr>
          <a:xfrm>
            <a:off x="0" y="3429000"/>
            <a:ext cx="8820472" cy="2862322"/>
          </a:xfrm>
          <a:prstGeom prst="rect">
            <a:avLst/>
          </a:prstGeom>
        </p:spPr>
        <p:txBody>
          <a:bodyPr wrap="square">
            <a:spAutoFit/>
          </a:bodyPr>
          <a:lstStyle/>
          <a:p>
            <a:r>
              <a:rPr lang="tr-TR" dirty="0" smtClean="0"/>
              <a:t>Ev ve okul ortamının kıyaslanması,</a:t>
            </a:r>
          </a:p>
          <a:p>
            <a:r>
              <a:rPr lang="tr-TR" dirty="0" smtClean="0"/>
              <a:t>Çocuğun okula alışması ile ilgili kaygıların aile tarafından çok fazla dile getirilmesi,</a:t>
            </a:r>
          </a:p>
          <a:p>
            <a:r>
              <a:rPr lang="tr-TR" dirty="0" smtClean="0"/>
              <a:t>Aile bireylerinin çocuk okuldayken geçirecekleri zamanla ilgili planları çocuğun yanında</a:t>
            </a:r>
          </a:p>
          <a:p>
            <a:r>
              <a:rPr lang="tr-TR" dirty="0" smtClean="0"/>
              <a:t>yapması,</a:t>
            </a:r>
          </a:p>
          <a:p>
            <a:r>
              <a:rPr lang="tr-TR" dirty="0" smtClean="0"/>
              <a:t>Velinin çocuğa okulda “Sıkıldın mı? Korktun mu?” gibi olumsuz ifadeler kullanarak sorular</a:t>
            </a:r>
          </a:p>
          <a:p>
            <a:r>
              <a:rPr lang="tr-TR" dirty="0" smtClean="0"/>
              <a:t>sorması,</a:t>
            </a:r>
          </a:p>
          <a:p>
            <a:r>
              <a:rPr lang="tr-TR" dirty="0" smtClean="0"/>
              <a:t>Velinin okul ve öğretmenle ilgili olumsuz duygu ve düşüncelerini çocuğun yanında dile</a:t>
            </a:r>
          </a:p>
          <a:p>
            <a:r>
              <a:rPr lang="tr-TR" dirty="0" smtClean="0"/>
              <a:t>getirmesi,</a:t>
            </a:r>
          </a:p>
          <a:p>
            <a:r>
              <a:rPr lang="tr-TR" dirty="0" smtClean="0"/>
              <a:t>Aile bireylerinin çocuğun okula gitmesi ile ilgili tutarsız davranması (örneğin; çocuk okula</a:t>
            </a:r>
          </a:p>
          <a:p>
            <a:r>
              <a:rPr lang="tr-TR" dirty="0" smtClean="0"/>
              <a:t>gitmek istemediğinde bazen gitmesi için zorlaması bazen evde kalmasına izin vermesi).</a:t>
            </a:r>
            <a:endParaRPr lang="tr-TR" dirty="0"/>
          </a:p>
        </p:txBody>
      </p:sp>
      <p:pic>
        <p:nvPicPr>
          <p:cNvPr id="5" name="Picture 2" descr="C:\Users\Melih\Desktop\Yeni klasör\hareketli_gif_3957_1[1].gif"/>
          <p:cNvPicPr>
            <a:picLocks noChangeAspect="1" noChangeArrowheads="1" noCrop="1"/>
          </p:cNvPicPr>
          <p:nvPr/>
        </p:nvPicPr>
        <p:blipFill>
          <a:blip r:embed="rId2" cstate="print"/>
          <a:srcRect/>
          <a:stretch>
            <a:fillRect/>
          </a:stretch>
        </p:blipFill>
        <p:spPr bwMode="auto">
          <a:xfrm>
            <a:off x="5508104" y="332656"/>
            <a:ext cx="3096344" cy="274336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elih\Desktop\Yeni klasör\mother[1].gif"/>
          <p:cNvPicPr>
            <a:picLocks noChangeAspect="1" noChangeArrowheads="1"/>
          </p:cNvPicPr>
          <p:nvPr/>
        </p:nvPicPr>
        <p:blipFill>
          <a:blip r:embed="rId2" cstate="print"/>
          <a:srcRect/>
          <a:stretch>
            <a:fillRect/>
          </a:stretch>
        </p:blipFill>
        <p:spPr bwMode="auto">
          <a:xfrm>
            <a:off x="6286500" y="571500"/>
            <a:ext cx="2714625" cy="5857875"/>
          </a:xfrm>
          <a:prstGeom prst="rect">
            <a:avLst/>
          </a:prstGeom>
          <a:noFill/>
          <a:ln w="9525">
            <a:noFill/>
            <a:miter lim="800000"/>
            <a:headEnd/>
            <a:tailEnd/>
          </a:ln>
        </p:spPr>
      </p:pic>
      <p:sp>
        <p:nvSpPr>
          <p:cNvPr id="3" name="4 Dikdörtgen"/>
          <p:cNvSpPr>
            <a:spLocks noChangeArrowheads="1"/>
          </p:cNvSpPr>
          <p:nvPr/>
        </p:nvSpPr>
        <p:spPr bwMode="auto">
          <a:xfrm>
            <a:off x="1259632" y="1700808"/>
            <a:ext cx="4075360" cy="2862322"/>
          </a:xfrm>
          <a:prstGeom prst="rect">
            <a:avLst/>
          </a:prstGeom>
          <a:noFill/>
          <a:ln w="9525">
            <a:noFill/>
            <a:miter lim="800000"/>
            <a:headEnd/>
            <a:tailEnd/>
          </a:ln>
        </p:spPr>
        <p:txBody>
          <a:bodyPr wrap="square">
            <a:spAutoFit/>
          </a:bodyPr>
          <a:lstStyle/>
          <a:p>
            <a:r>
              <a:rPr lang="tr-TR" sz="6000" b="1" dirty="0">
                <a:latin typeface="Calibri" pitchFamily="34" charset="0"/>
              </a:rPr>
              <a:t> </a:t>
            </a:r>
            <a:r>
              <a:rPr lang="tr-TR" sz="6000" b="1" dirty="0">
                <a:solidFill>
                  <a:srgbClr val="FF0000"/>
                </a:solidFill>
                <a:latin typeface="Calibri" pitchFamily="34" charset="0"/>
              </a:rPr>
              <a:t>Dramatik vedalardan kaçının</a:t>
            </a:r>
            <a:endParaRPr lang="tr-TR" sz="6000" dirty="0">
              <a:solidFill>
                <a:srgbClr val="FF0000"/>
              </a:solidFill>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kisiselbasari.com/wp-content/uploads/2012/05/156270_323654334371455_291148780955344_767189_1608390601_n.jpg"/>
          <p:cNvPicPr>
            <a:picLocks noChangeAspect="1" noChangeArrowheads="1"/>
          </p:cNvPicPr>
          <p:nvPr/>
        </p:nvPicPr>
        <p:blipFill>
          <a:blip r:embed="rId2" cstate="print"/>
          <a:srcRect/>
          <a:stretch>
            <a:fillRect/>
          </a:stretch>
        </p:blipFill>
        <p:spPr bwMode="auto">
          <a:xfrm>
            <a:off x="1763688" y="980728"/>
            <a:ext cx="5256584" cy="5245375"/>
          </a:xfrm>
          <a:prstGeom prst="rect">
            <a:avLst/>
          </a:prstGeom>
          <a:noFill/>
          <a:ln w="9525">
            <a:noFill/>
            <a:miter lim="800000"/>
            <a:headEnd/>
            <a:tailEnd/>
          </a:ln>
        </p:spPr>
      </p:pic>
      <p:sp>
        <p:nvSpPr>
          <p:cNvPr id="3" name="2 Oval Belirtme Çizgisi"/>
          <p:cNvSpPr/>
          <p:nvPr/>
        </p:nvSpPr>
        <p:spPr>
          <a:xfrm>
            <a:off x="1475656" y="764704"/>
            <a:ext cx="2786062" cy="1932235"/>
          </a:xfrm>
          <a:prstGeom prst="wedgeEllipseCallout">
            <a:avLst>
              <a:gd name="adj1" fmla="val -5180"/>
              <a:gd name="adj2" fmla="val 152334"/>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t>Anne ne yapıyorsun ya. Kaç yaşına geldim ya…</a:t>
            </a:r>
          </a:p>
        </p:txBody>
      </p:sp>
      <p:sp>
        <p:nvSpPr>
          <p:cNvPr id="4" name="3 Oval Belirtme Çizgisi"/>
          <p:cNvSpPr/>
          <p:nvPr/>
        </p:nvSpPr>
        <p:spPr>
          <a:xfrm>
            <a:off x="4067944" y="260648"/>
            <a:ext cx="3240360" cy="2092796"/>
          </a:xfrm>
          <a:prstGeom prst="wedgeEllipseCallout">
            <a:avLst>
              <a:gd name="adj1" fmla="val -6190"/>
              <a:gd name="adj2" fmla="val 78254"/>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t>Sus </a:t>
            </a:r>
            <a:r>
              <a:rPr lang="tr-TR" b="1" dirty="0" err="1"/>
              <a:t>bakiimmm</a:t>
            </a:r>
            <a:r>
              <a:rPr lang="tr-TR" b="1" dirty="0"/>
              <a:t>.</a:t>
            </a:r>
          </a:p>
          <a:p>
            <a:pPr algn="ctr">
              <a:defRPr/>
            </a:pPr>
            <a:r>
              <a:rPr lang="tr-TR" b="1" dirty="0"/>
              <a:t>Sen benim gözümde hala bir yumurtasın..</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0"/>
            <a:ext cx="1800200" cy="646331"/>
          </a:xfrm>
          <a:prstGeom prst="rect">
            <a:avLst/>
          </a:prstGeom>
        </p:spPr>
        <p:txBody>
          <a:bodyPr wrap="square">
            <a:spAutoFit/>
          </a:bodyPr>
          <a:lstStyle/>
          <a:p>
            <a:r>
              <a:rPr lang="tr-TR" b="1" dirty="0" smtClean="0"/>
              <a:t>Eğer ağlarsan</a:t>
            </a:r>
          </a:p>
          <a:p>
            <a:r>
              <a:rPr lang="tr-TR" b="1" dirty="0" smtClean="0"/>
              <a:t>giderim.</a:t>
            </a:r>
            <a:endParaRPr lang="tr-TR" dirty="0"/>
          </a:p>
        </p:txBody>
      </p:sp>
      <p:sp>
        <p:nvSpPr>
          <p:cNvPr id="4" name="3 Dikdörtgen"/>
          <p:cNvSpPr/>
          <p:nvPr/>
        </p:nvSpPr>
        <p:spPr>
          <a:xfrm>
            <a:off x="3203848" y="0"/>
            <a:ext cx="2430016" cy="1200329"/>
          </a:xfrm>
          <a:prstGeom prst="rect">
            <a:avLst/>
          </a:prstGeom>
        </p:spPr>
        <p:txBody>
          <a:bodyPr wrap="square">
            <a:spAutoFit/>
          </a:bodyPr>
          <a:lstStyle/>
          <a:p>
            <a:r>
              <a:rPr lang="tr-TR" b="1" dirty="0" smtClean="0"/>
              <a:t>Okula gitmek zorundasın,</a:t>
            </a:r>
          </a:p>
          <a:p>
            <a:r>
              <a:rPr lang="tr-TR" b="1" dirty="0" smtClean="0"/>
              <a:t>gitmezsen okumayı</a:t>
            </a:r>
          </a:p>
          <a:p>
            <a:r>
              <a:rPr lang="tr-TR" b="1" dirty="0" smtClean="0"/>
              <a:t>öğrenemezsin.</a:t>
            </a:r>
            <a:endParaRPr lang="tr-TR" dirty="0"/>
          </a:p>
        </p:txBody>
      </p:sp>
      <p:sp>
        <p:nvSpPr>
          <p:cNvPr id="5" name="4 Dikdörtgen"/>
          <p:cNvSpPr/>
          <p:nvPr/>
        </p:nvSpPr>
        <p:spPr>
          <a:xfrm>
            <a:off x="6372200" y="0"/>
            <a:ext cx="2141984" cy="923330"/>
          </a:xfrm>
          <a:prstGeom prst="rect">
            <a:avLst/>
          </a:prstGeom>
        </p:spPr>
        <p:txBody>
          <a:bodyPr wrap="square">
            <a:spAutoFit/>
          </a:bodyPr>
          <a:lstStyle/>
          <a:p>
            <a:r>
              <a:rPr lang="tr-TR" b="1" dirty="0" smtClean="0"/>
              <a:t>Ağlayacak ne var,</a:t>
            </a:r>
          </a:p>
          <a:p>
            <a:r>
              <a:rPr lang="tr-TR" b="1" dirty="0" smtClean="0"/>
              <a:t>bak kimse senin gibi</a:t>
            </a:r>
          </a:p>
          <a:p>
            <a:r>
              <a:rPr lang="tr-TR" b="1" dirty="0" smtClean="0"/>
              <a:t>ağlamıyor.</a:t>
            </a:r>
            <a:endParaRPr lang="tr-TR" dirty="0"/>
          </a:p>
        </p:txBody>
      </p:sp>
      <p:sp>
        <p:nvSpPr>
          <p:cNvPr id="6" name="5 Dikdörtgen"/>
          <p:cNvSpPr/>
          <p:nvPr/>
        </p:nvSpPr>
        <p:spPr>
          <a:xfrm>
            <a:off x="179512" y="2060848"/>
            <a:ext cx="2069976" cy="646331"/>
          </a:xfrm>
          <a:prstGeom prst="rect">
            <a:avLst/>
          </a:prstGeom>
        </p:spPr>
        <p:txBody>
          <a:bodyPr wrap="square">
            <a:spAutoFit/>
          </a:bodyPr>
          <a:lstStyle/>
          <a:p>
            <a:r>
              <a:rPr lang="tr-TR" b="1" dirty="0" smtClean="0"/>
              <a:t>Sen artık büyüdün,</a:t>
            </a:r>
          </a:p>
          <a:p>
            <a:r>
              <a:rPr lang="tr-TR" b="1" dirty="0" smtClean="0"/>
              <a:t>bebekler ağlar.</a:t>
            </a:r>
            <a:endParaRPr lang="tr-TR" dirty="0"/>
          </a:p>
        </p:txBody>
      </p:sp>
      <p:sp>
        <p:nvSpPr>
          <p:cNvPr id="7" name="6 Dikdörtgen"/>
          <p:cNvSpPr/>
          <p:nvPr/>
        </p:nvSpPr>
        <p:spPr>
          <a:xfrm>
            <a:off x="3059832" y="1700808"/>
            <a:ext cx="2213992" cy="1200329"/>
          </a:xfrm>
          <a:prstGeom prst="rect">
            <a:avLst/>
          </a:prstGeom>
        </p:spPr>
        <p:txBody>
          <a:bodyPr wrap="square">
            <a:spAutoFit/>
          </a:bodyPr>
          <a:lstStyle/>
          <a:p>
            <a:r>
              <a:rPr lang="tr-TR" b="1" dirty="0" smtClean="0"/>
              <a:t>Hiç arkadaşların</a:t>
            </a:r>
          </a:p>
          <a:p>
            <a:r>
              <a:rPr lang="tr-TR" b="1" dirty="0" smtClean="0"/>
              <a:t>ağlıyor mu? Çok ayıp</a:t>
            </a:r>
          </a:p>
          <a:p>
            <a:r>
              <a:rPr lang="tr-TR" b="1" dirty="0" smtClean="0"/>
              <a:t>arkadaşların seni</a:t>
            </a:r>
          </a:p>
          <a:p>
            <a:r>
              <a:rPr lang="tr-TR" b="1" dirty="0" smtClean="0"/>
              <a:t>görmesin.</a:t>
            </a:r>
            <a:endParaRPr lang="tr-TR" dirty="0"/>
          </a:p>
        </p:txBody>
      </p:sp>
      <p:sp>
        <p:nvSpPr>
          <p:cNvPr id="8" name="7 Dikdörtgen"/>
          <p:cNvSpPr/>
          <p:nvPr/>
        </p:nvSpPr>
        <p:spPr>
          <a:xfrm>
            <a:off x="6444208" y="1700808"/>
            <a:ext cx="2213992" cy="923330"/>
          </a:xfrm>
          <a:prstGeom prst="rect">
            <a:avLst/>
          </a:prstGeom>
        </p:spPr>
        <p:txBody>
          <a:bodyPr wrap="square">
            <a:spAutoFit/>
          </a:bodyPr>
          <a:lstStyle/>
          <a:p>
            <a:r>
              <a:rPr lang="tr-TR" b="1" dirty="0" smtClean="0"/>
              <a:t>Sen çok akıllı bir</a:t>
            </a:r>
          </a:p>
          <a:p>
            <a:r>
              <a:rPr lang="tr-TR" b="1" dirty="0" smtClean="0"/>
              <a:t>çocuksun, neden</a:t>
            </a:r>
          </a:p>
          <a:p>
            <a:r>
              <a:rPr lang="tr-TR" b="1" dirty="0" smtClean="0"/>
              <a:t>ağlıyorsun?</a:t>
            </a:r>
            <a:endParaRPr lang="tr-TR" dirty="0"/>
          </a:p>
        </p:txBody>
      </p:sp>
      <p:sp>
        <p:nvSpPr>
          <p:cNvPr id="9" name="8 Dikdörtgen"/>
          <p:cNvSpPr/>
          <p:nvPr/>
        </p:nvSpPr>
        <p:spPr>
          <a:xfrm>
            <a:off x="323528" y="3501008"/>
            <a:ext cx="1997968" cy="646331"/>
          </a:xfrm>
          <a:prstGeom prst="rect">
            <a:avLst/>
          </a:prstGeom>
        </p:spPr>
        <p:txBody>
          <a:bodyPr wrap="square">
            <a:spAutoFit/>
          </a:bodyPr>
          <a:lstStyle/>
          <a:p>
            <a:r>
              <a:rPr lang="tr-TR" b="1" dirty="0" smtClean="0"/>
              <a:t>Ağlarsan akşama</a:t>
            </a:r>
          </a:p>
          <a:p>
            <a:r>
              <a:rPr lang="tr-TR" b="1" dirty="0" smtClean="0"/>
              <a:t>gelip seni almam.</a:t>
            </a:r>
            <a:endParaRPr lang="tr-TR" dirty="0"/>
          </a:p>
        </p:txBody>
      </p:sp>
      <p:sp>
        <p:nvSpPr>
          <p:cNvPr id="10" name="9 Dikdörtgen"/>
          <p:cNvSpPr/>
          <p:nvPr/>
        </p:nvSpPr>
        <p:spPr>
          <a:xfrm>
            <a:off x="3059832" y="3356992"/>
            <a:ext cx="2160240" cy="923330"/>
          </a:xfrm>
          <a:prstGeom prst="rect">
            <a:avLst/>
          </a:prstGeom>
        </p:spPr>
        <p:txBody>
          <a:bodyPr wrap="square">
            <a:spAutoFit/>
          </a:bodyPr>
          <a:lstStyle/>
          <a:p>
            <a:r>
              <a:rPr lang="tr-TR" b="1" dirty="0" smtClean="0"/>
              <a:t>Ağlamadan sınıfına</a:t>
            </a:r>
          </a:p>
          <a:p>
            <a:r>
              <a:rPr lang="tr-TR" b="1" dirty="0" smtClean="0"/>
              <a:t>gidersen istediğin bir</a:t>
            </a:r>
          </a:p>
          <a:p>
            <a:r>
              <a:rPr lang="tr-TR" b="1" dirty="0" smtClean="0"/>
              <a:t>şeyi sana alacağım.</a:t>
            </a:r>
            <a:endParaRPr lang="tr-TR" dirty="0"/>
          </a:p>
        </p:txBody>
      </p:sp>
      <p:sp>
        <p:nvSpPr>
          <p:cNvPr id="11" name="10 Dikdörtgen"/>
          <p:cNvSpPr/>
          <p:nvPr/>
        </p:nvSpPr>
        <p:spPr>
          <a:xfrm>
            <a:off x="6084168" y="2780928"/>
            <a:ext cx="2664296" cy="923330"/>
          </a:xfrm>
          <a:prstGeom prst="rect">
            <a:avLst/>
          </a:prstGeom>
        </p:spPr>
        <p:txBody>
          <a:bodyPr wrap="square">
            <a:spAutoFit/>
          </a:bodyPr>
          <a:lstStyle/>
          <a:p>
            <a:r>
              <a:rPr lang="tr-TR" b="1" dirty="0" smtClean="0"/>
              <a:t>Öğretmenini sevmedin</a:t>
            </a:r>
          </a:p>
          <a:p>
            <a:r>
              <a:rPr lang="tr-TR" b="1" dirty="0" smtClean="0"/>
              <a:t>mi neden okula gitmek</a:t>
            </a:r>
          </a:p>
          <a:p>
            <a:r>
              <a:rPr lang="tr-TR" b="1" dirty="0" smtClean="0"/>
              <a:t>istemiyorsun?</a:t>
            </a:r>
            <a:endParaRPr lang="tr-TR" dirty="0"/>
          </a:p>
        </p:txBody>
      </p:sp>
      <p:sp>
        <p:nvSpPr>
          <p:cNvPr id="12" name="11 Dikdörtgen"/>
          <p:cNvSpPr/>
          <p:nvPr/>
        </p:nvSpPr>
        <p:spPr>
          <a:xfrm>
            <a:off x="251520" y="4509120"/>
            <a:ext cx="2016224" cy="923330"/>
          </a:xfrm>
          <a:prstGeom prst="rect">
            <a:avLst/>
          </a:prstGeom>
        </p:spPr>
        <p:txBody>
          <a:bodyPr wrap="square">
            <a:spAutoFit/>
          </a:bodyPr>
          <a:lstStyle/>
          <a:p>
            <a:r>
              <a:rPr lang="tr-TR" b="1" dirty="0" smtClean="0"/>
              <a:t>Böyle davranırsan</a:t>
            </a:r>
          </a:p>
          <a:p>
            <a:r>
              <a:rPr lang="tr-TR" b="1" dirty="0" smtClean="0"/>
              <a:t>bu okulda kimse</a:t>
            </a:r>
          </a:p>
          <a:p>
            <a:r>
              <a:rPr lang="tr-TR" b="1" dirty="0" smtClean="0"/>
              <a:t>seni sevmez.</a:t>
            </a:r>
            <a:endParaRPr lang="tr-TR" dirty="0"/>
          </a:p>
        </p:txBody>
      </p:sp>
      <p:sp>
        <p:nvSpPr>
          <p:cNvPr id="13" name="12 Dikdörtgen"/>
          <p:cNvSpPr/>
          <p:nvPr/>
        </p:nvSpPr>
        <p:spPr>
          <a:xfrm>
            <a:off x="3059832" y="4581128"/>
            <a:ext cx="2304256" cy="923330"/>
          </a:xfrm>
          <a:prstGeom prst="rect">
            <a:avLst/>
          </a:prstGeom>
        </p:spPr>
        <p:txBody>
          <a:bodyPr wrap="square">
            <a:spAutoFit/>
          </a:bodyPr>
          <a:lstStyle/>
          <a:p>
            <a:r>
              <a:rPr lang="tr-TR" b="1" dirty="0" smtClean="0"/>
              <a:t>Bugün sınıfında kal;</a:t>
            </a:r>
          </a:p>
          <a:p>
            <a:r>
              <a:rPr lang="tr-TR" b="1" dirty="0" smtClean="0"/>
              <a:t>söz yarın seni okula</a:t>
            </a:r>
          </a:p>
          <a:p>
            <a:r>
              <a:rPr lang="tr-TR" b="1" dirty="0" smtClean="0"/>
              <a:t>getirmeyeceğim.</a:t>
            </a:r>
            <a:endParaRPr lang="tr-TR" dirty="0"/>
          </a:p>
        </p:txBody>
      </p:sp>
      <p:sp>
        <p:nvSpPr>
          <p:cNvPr id="14" name="13 Dikdörtgen"/>
          <p:cNvSpPr/>
          <p:nvPr/>
        </p:nvSpPr>
        <p:spPr>
          <a:xfrm>
            <a:off x="6012160" y="4149080"/>
            <a:ext cx="2664296" cy="923330"/>
          </a:xfrm>
          <a:prstGeom prst="rect">
            <a:avLst/>
          </a:prstGeom>
        </p:spPr>
        <p:txBody>
          <a:bodyPr wrap="square">
            <a:spAutoFit/>
          </a:bodyPr>
          <a:lstStyle/>
          <a:p>
            <a:r>
              <a:rPr lang="tr-TR" b="1" dirty="0" smtClean="0"/>
              <a:t>Arkadaşlarınla</a:t>
            </a:r>
          </a:p>
          <a:p>
            <a:r>
              <a:rPr lang="tr-TR" b="1" dirty="0" smtClean="0"/>
              <a:t>anlaşamadın mı, seni</a:t>
            </a:r>
          </a:p>
          <a:p>
            <a:r>
              <a:rPr lang="tr-TR" b="1" dirty="0" smtClean="0"/>
              <a:t>dışladılar mı?</a:t>
            </a:r>
            <a:endParaRPr lang="tr-TR" dirty="0"/>
          </a:p>
        </p:txBody>
      </p:sp>
      <p:sp>
        <p:nvSpPr>
          <p:cNvPr id="15" name="14 Dikdörtgen"/>
          <p:cNvSpPr/>
          <p:nvPr/>
        </p:nvSpPr>
        <p:spPr>
          <a:xfrm>
            <a:off x="5652120" y="5949280"/>
            <a:ext cx="1997968" cy="646331"/>
          </a:xfrm>
          <a:prstGeom prst="rect">
            <a:avLst/>
          </a:prstGeom>
        </p:spPr>
        <p:txBody>
          <a:bodyPr wrap="square">
            <a:spAutoFit/>
          </a:bodyPr>
          <a:lstStyle/>
          <a:p>
            <a:r>
              <a:rPr lang="tr-TR" b="1" dirty="0" smtClean="0"/>
              <a:t>Acaba bugün</a:t>
            </a:r>
          </a:p>
          <a:p>
            <a:r>
              <a:rPr lang="tr-TR" b="1" dirty="0" smtClean="0"/>
              <a:t>başlamasa mı?</a:t>
            </a:r>
            <a:endParaRPr lang="tr-TR" dirty="0"/>
          </a:p>
        </p:txBody>
      </p:sp>
      <p:sp>
        <p:nvSpPr>
          <p:cNvPr id="16" name="15 Dikdörtgen"/>
          <p:cNvSpPr/>
          <p:nvPr/>
        </p:nvSpPr>
        <p:spPr>
          <a:xfrm>
            <a:off x="1331640" y="5949280"/>
            <a:ext cx="1944216" cy="646331"/>
          </a:xfrm>
          <a:prstGeom prst="rect">
            <a:avLst/>
          </a:prstGeom>
        </p:spPr>
        <p:txBody>
          <a:bodyPr wrap="square">
            <a:spAutoFit/>
          </a:bodyPr>
          <a:lstStyle/>
          <a:p>
            <a:r>
              <a:rPr lang="tr-TR" b="1" dirty="0" smtClean="0"/>
              <a:t>Galiba sen okula</a:t>
            </a:r>
          </a:p>
          <a:p>
            <a:r>
              <a:rPr lang="tr-TR" b="1" dirty="0" smtClean="0"/>
              <a:t>alışamayacaksın</a:t>
            </a:r>
            <a:endParaRPr lang="tr-TR"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srcRect/>
          <a:stretch>
            <a:fillRect/>
          </a:stretch>
        </p:blipFill>
        <p:spPr bwMode="auto">
          <a:xfrm>
            <a:off x="2339752" y="260648"/>
            <a:ext cx="5372100" cy="4648200"/>
          </a:xfrm>
          <a:prstGeom prst="rect">
            <a:avLst/>
          </a:prstGeom>
          <a:noFill/>
          <a:ln w="9525">
            <a:noFill/>
            <a:miter lim="800000"/>
            <a:headEnd/>
            <a:tailEnd/>
          </a:ln>
        </p:spPr>
      </p:pic>
      <p:sp>
        <p:nvSpPr>
          <p:cNvPr id="4" name="3 Metin kutusu"/>
          <p:cNvSpPr txBox="1"/>
          <p:nvPr/>
        </p:nvSpPr>
        <p:spPr>
          <a:xfrm>
            <a:off x="899592" y="5157192"/>
            <a:ext cx="7560840" cy="646331"/>
          </a:xfrm>
          <a:prstGeom prst="rect">
            <a:avLst/>
          </a:prstGeom>
          <a:noFill/>
        </p:spPr>
        <p:txBody>
          <a:bodyPr wrap="square" rtlCol="0">
            <a:spAutoFit/>
          </a:bodyPr>
          <a:lstStyle/>
          <a:p>
            <a:pPr algn="ctr"/>
            <a:r>
              <a:rPr lang="tr-TR" sz="3600" b="1" dirty="0" smtClean="0"/>
              <a:t>DOĞRU İLETİŞİMMM</a:t>
            </a:r>
            <a:endParaRPr lang="tr-TR" sz="3600" b="1"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51520" y="1196752"/>
            <a:ext cx="8316416" cy="4210050"/>
          </a:xfrm>
          <a:prstGeom prst="rect">
            <a:avLst/>
          </a:prstGeom>
          <a:noFill/>
          <a:ln w="9525">
            <a:noFill/>
            <a:miter lim="800000"/>
            <a:headEnd/>
            <a:tailEnd/>
          </a:ln>
        </p:spPr>
      </p:pic>
      <p:sp>
        <p:nvSpPr>
          <p:cNvPr id="3" name="2 Metin kutusu"/>
          <p:cNvSpPr txBox="1"/>
          <p:nvPr/>
        </p:nvSpPr>
        <p:spPr>
          <a:xfrm>
            <a:off x="1187624" y="5877272"/>
            <a:ext cx="6336704" cy="584775"/>
          </a:xfrm>
          <a:prstGeom prst="rect">
            <a:avLst/>
          </a:prstGeom>
          <a:noFill/>
        </p:spPr>
        <p:txBody>
          <a:bodyPr wrap="square" rtlCol="0">
            <a:spAutoFit/>
          </a:bodyPr>
          <a:lstStyle/>
          <a:p>
            <a:r>
              <a:rPr lang="tr-TR" sz="3200" b="1" dirty="0" smtClean="0"/>
              <a:t>BAHANELER ÜRETEBİLİRLER</a:t>
            </a:r>
            <a:endParaRPr lang="tr-TR" sz="3200" b="1"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331640" y="0"/>
            <a:ext cx="6134100" cy="4086225"/>
          </a:xfrm>
          <a:prstGeom prst="rect">
            <a:avLst/>
          </a:prstGeom>
          <a:noFill/>
          <a:ln w="9525">
            <a:noFill/>
            <a:miter lim="800000"/>
            <a:headEnd/>
            <a:tailEnd/>
          </a:ln>
        </p:spPr>
      </p:pic>
      <p:sp>
        <p:nvSpPr>
          <p:cNvPr id="3" name="2 Dikdörtgen"/>
          <p:cNvSpPr/>
          <p:nvPr/>
        </p:nvSpPr>
        <p:spPr>
          <a:xfrm>
            <a:off x="647056" y="4149080"/>
            <a:ext cx="8496944" cy="2308324"/>
          </a:xfrm>
          <a:prstGeom prst="rect">
            <a:avLst/>
          </a:prstGeom>
        </p:spPr>
        <p:txBody>
          <a:bodyPr wrap="square">
            <a:spAutoFit/>
          </a:bodyPr>
          <a:lstStyle/>
          <a:p>
            <a:r>
              <a:rPr lang="tr-TR" sz="2400" dirty="0" smtClean="0"/>
              <a:t>veli</a:t>
            </a:r>
          </a:p>
          <a:p>
            <a:r>
              <a:rPr lang="tr-TR" sz="2400" dirty="0" smtClean="0"/>
              <a:t>olarak sizler çocuğunuzun okumaya yazmaya biran önce geçmesi için endişelenmemeli ve çocuğunuzun farklı bir birey olduğunu unutmamalısınız. Bu süre zarfında, çocuğunuzu başka çocuklarla kıyaslamayın. Ona kendisinde bir problem olduğunu hissettirecek</a:t>
            </a:r>
          </a:p>
          <a:p>
            <a:r>
              <a:rPr lang="tr-TR" sz="2400" dirty="0" smtClean="0"/>
              <a:t>yaklaşımlardan kaçının ve baskı yaparak endişesini artırmayın.</a:t>
            </a:r>
            <a:endParaRPr lang="tr-TR" sz="24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elih\Desktop\Yeni klasör\gorsel_sol_cocuk[1].gif"/>
          <p:cNvPicPr>
            <a:picLocks noChangeAspect="1" noChangeArrowheads="1"/>
          </p:cNvPicPr>
          <p:nvPr/>
        </p:nvPicPr>
        <p:blipFill>
          <a:blip r:embed="rId2" cstate="print"/>
          <a:srcRect/>
          <a:stretch>
            <a:fillRect/>
          </a:stretch>
        </p:blipFill>
        <p:spPr bwMode="auto">
          <a:xfrm>
            <a:off x="0" y="0"/>
            <a:ext cx="4483557" cy="4176464"/>
          </a:xfrm>
          <a:prstGeom prst="rect">
            <a:avLst/>
          </a:prstGeom>
          <a:noFill/>
          <a:ln w="9525">
            <a:noFill/>
            <a:miter lim="800000"/>
            <a:headEnd/>
            <a:tailEnd/>
          </a:ln>
        </p:spPr>
      </p:pic>
      <p:pic>
        <p:nvPicPr>
          <p:cNvPr id="3" name="Picture 2" descr="C:\Users\Melih\Desktop\Yeni klasör\imagesCATTAJFS.jpg"/>
          <p:cNvPicPr>
            <a:picLocks noChangeAspect="1" noChangeArrowheads="1"/>
          </p:cNvPicPr>
          <p:nvPr/>
        </p:nvPicPr>
        <p:blipFill>
          <a:blip r:embed="rId3" cstate="print"/>
          <a:srcRect/>
          <a:stretch>
            <a:fillRect/>
          </a:stretch>
        </p:blipFill>
        <p:spPr bwMode="auto">
          <a:xfrm>
            <a:off x="4397944" y="3356992"/>
            <a:ext cx="4395715" cy="304894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476672"/>
            <a:ext cx="8136904" cy="830997"/>
          </a:xfrm>
          <a:prstGeom prst="rect">
            <a:avLst/>
          </a:prstGeom>
        </p:spPr>
        <p:txBody>
          <a:bodyPr wrap="square">
            <a:spAutoFit/>
          </a:bodyPr>
          <a:lstStyle/>
          <a:p>
            <a:r>
              <a:rPr lang="tr-TR" sz="2400" b="1" dirty="0" smtClean="0"/>
              <a:t>Çocuğunuzu asla diğer çocuklarla kıyaslamayın ve onun</a:t>
            </a:r>
          </a:p>
          <a:p>
            <a:r>
              <a:rPr lang="tr-TR" sz="2400" b="1" dirty="0" smtClean="0"/>
              <a:t>da diğerlerinden farklı ve güçlü yönlerini vurgulayın.</a:t>
            </a:r>
            <a:endParaRPr lang="tr-TR" sz="2400" dirty="0"/>
          </a:p>
        </p:txBody>
      </p:sp>
      <p:pic>
        <p:nvPicPr>
          <p:cNvPr id="20482" name="Picture 2"/>
          <p:cNvPicPr>
            <a:picLocks noChangeAspect="1" noChangeArrowheads="1"/>
          </p:cNvPicPr>
          <p:nvPr/>
        </p:nvPicPr>
        <p:blipFill>
          <a:blip r:embed="rId2" cstate="print"/>
          <a:srcRect/>
          <a:stretch>
            <a:fillRect/>
          </a:stretch>
        </p:blipFill>
        <p:spPr bwMode="auto">
          <a:xfrm>
            <a:off x="899592" y="2204864"/>
            <a:ext cx="6960808" cy="392045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3395" y="260648"/>
            <a:ext cx="8021837" cy="5357192"/>
          </a:xfrm>
          <a:prstGeom prst="rect">
            <a:avLst/>
          </a:prstGeom>
          <a:noFill/>
          <a:ln w="9525">
            <a:noFill/>
            <a:miter lim="800000"/>
            <a:headEnd/>
            <a:tailEnd/>
          </a:ln>
        </p:spPr>
      </p:pic>
      <p:sp>
        <p:nvSpPr>
          <p:cNvPr id="3" name="2 Metin kutusu"/>
          <p:cNvSpPr txBox="1"/>
          <p:nvPr/>
        </p:nvSpPr>
        <p:spPr>
          <a:xfrm>
            <a:off x="2411760" y="5877272"/>
            <a:ext cx="4501553" cy="584775"/>
          </a:xfrm>
          <a:prstGeom prst="rect">
            <a:avLst/>
          </a:prstGeom>
          <a:noFill/>
        </p:spPr>
        <p:txBody>
          <a:bodyPr wrap="none" rtlCol="0">
            <a:spAutoFit/>
          </a:bodyPr>
          <a:lstStyle/>
          <a:p>
            <a:r>
              <a:rPr lang="tr-TR" sz="3200" dirty="0" smtClean="0"/>
              <a:t>PLANLAMA YAPMALISINIZ</a:t>
            </a:r>
            <a:endParaRPr lang="tr-TR" sz="3200"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00125" y="2000250"/>
            <a:ext cx="7500938" cy="2308225"/>
          </a:xfrm>
          <a:prstGeom prst="rect">
            <a:avLst/>
          </a:prstGeom>
          <a:noFill/>
          <a:ln w="9525">
            <a:noFill/>
            <a:miter lim="800000"/>
            <a:headEnd/>
            <a:tailEnd/>
          </a:ln>
        </p:spPr>
        <p:txBody>
          <a:bodyPr anchor="ctr">
            <a:spAutoFit/>
          </a:bodyPr>
          <a:lstStyle/>
          <a:p>
            <a:pPr algn="ctr"/>
            <a:r>
              <a:rPr lang="tr-TR" sz="3600" dirty="0">
                <a:solidFill>
                  <a:srgbClr val="FF0000"/>
                </a:solidFill>
                <a:latin typeface="Baskerville Old Face" pitchFamily="18" charset="0"/>
                <a:cs typeface="Times New Roman" pitchFamily="18" charset="0"/>
              </a:rPr>
              <a:t>Unutmayın çocukların uyum</a:t>
            </a:r>
          </a:p>
          <a:p>
            <a:pPr algn="ctr"/>
            <a:r>
              <a:rPr lang="tr-TR" sz="3600" dirty="0">
                <a:solidFill>
                  <a:srgbClr val="FF0000"/>
                </a:solidFill>
                <a:latin typeface="Baskerville Old Face" pitchFamily="18" charset="0"/>
                <a:cs typeface="Times New Roman" pitchFamily="18" charset="0"/>
              </a:rPr>
              <a:t> becerileri</a:t>
            </a:r>
          </a:p>
          <a:p>
            <a:pPr algn="ctr"/>
            <a:r>
              <a:rPr lang="tr-TR" sz="3600" dirty="0">
                <a:solidFill>
                  <a:srgbClr val="FF0000"/>
                </a:solidFill>
                <a:latin typeface="Baskerville Old Face" pitchFamily="18" charset="0"/>
                <a:cs typeface="Times New Roman" pitchFamily="18" charset="0"/>
              </a:rPr>
              <a:t> yetişkinlerinkinden daha iyidir. Yeter ki siz kararlı ve sabırlı olun</a:t>
            </a:r>
            <a:endParaRPr lang="tr-TR" sz="3600" dirty="0">
              <a:solidFill>
                <a:srgbClr val="FF0000"/>
              </a:solidFill>
              <a:latin typeface="Baskerville Old Face" pitchFamily="18" charset="0"/>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14282" y="1428736"/>
            <a:ext cx="8786874" cy="1631216"/>
          </a:xfrm>
          <a:prstGeom prst="rect">
            <a:avLst/>
          </a:prstGeom>
          <a:noFill/>
          <a:effectLst>
            <a:reflection blurRad="6350" stA="50000" endA="300" endPos="90000" dist="50800" dir="5400000" sy="-100000" algn="bl" rotWithShape="0"/>
          </a:effectLst>
          <a:scene3d>
            <a:camera prst="perspectiveContrastingRightFacing"/>
            <a:lightRig rig="threePt" dir="t"/>
          </a:scene3d>
        </p:spPr>
        <p:txBody>
          <a:bodyPr>
            <a:spAutoFit/>
          </a:bodyPr>
          <a:lstStyle/>
          <a:p>
            <a:pPr fontAlgn="auto">
              <a:spcBef>
                <a:spcPts val="0"/>
              </a:spcBef>
              <a:spcAft>
                <a:spcPts val="0"/>
              </a:spcAft>
              <a:defRPr/>
            </a:pPr>
            <a:r>
              <a:rPr lang="tr-TR" sz="10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TEŞEKKÜRLER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260648"/>
            <a:ext cx="8136904" cy="5693866"/>
          </a:xfrm>
          <a:prstGeom prst="rect">
            <a:avLst/>
          </a:prstGeom>
        </p:spPr>
        <p:txBody>
          <a:bodyPr wrap="square">
            <a:spAutoFit/>
          </a:bodyPr>
          <a:lstStyle/>
          <a:p>
            <a:pPr algn="ctr"/>
            <a:endParaRPr lang="tr-TR" sz="2800" b="1" dirty="0" smtClean="0">
              <a:solidFill>
                <a:srgbClr val="0070C0"/>
              </a:solidFill>
            </a:endParaRPr>
          </a:p>
          <a:p>
            <a:pPr algn="ctr"/>
            <a:r>
              <a:rPr lang="tr-TR" sz="2800" b="1" dirty="0" smtClean="0">
                <a:solidFill>
                  <a:srgbClr val="0070C0"/>
                </a:solidFill>
              </a:rPr>
              <a:t>Çocuklar farklı bir eğitim kademesine başladıklarında</a:t>
            </a:r>
          </a:p>
          <a:p>
            <a:pPr algn="ctr"/>
            <a:r>
              <a:rPr lang="tr-TR" sz="2800" b="1" dirty="0" smtClean="0">
                <a:solidFill>
                  <a:srgbClr val="0070C0"/>
                </a:solidFill>
              </a:rPr>
              <a:t>genellikle kaygı duyarlar.</a:t>
            </a:r>
          </a:p>
          <a:p>
            <a:pPr algn="ctr"/>
            <a:r>
              <a:rPr lang="tr-TR" sz="2800" b="1" dirty="0" smtClean="0">
                <a:solidFill>
                  <a:srgbClr val="0070C0"/>
                </a:solidFill>
              </a:rPr>
              <a:t> Çocukların bu</a:t>
            </a:r>
          </a:p>
          <a:p>
            <a:pPr algn="ctr"/>
            <a:r>
              <a:rPr lang="tr-TR" sz="2800" b="1" dirty="0" smtClean="0">
                <a:solidFill>
                  <a:srgbClr val="0070C0"/>
                </a:solidFill>
              </a:rPr>
              <a:t>kaygıları onların gelişimleri ve akademik başarıları</a:t>
            </a:r>
          </a:p>
          <a:p>
            <a:pPr algn="ctr"/>
            <a:r>
              <a:rPr lang="nn-NO" sz="2800" b="1" dirty="0" smtClean="0">
                <a:solidFill>
                  <a:srgbClr val="0070C0"/>
                </a:solidFill>
              </a:rPr>
              <a:t>üzerinde olumsuz etkiler yaratabilmekte ve var olan</a:t>
            </a:r>
          </a:p>
          <a:p>
            <a:pPr algn="ctr"/>
            <a:r>
              <a:rPr lang="tr-TR" sz="2800" b="1" dirty="0" smtClean="0">
                <a:solidFill>
                  <a:srgbClr val="0070C0"/>
                </a:solidFill>
              </a:rPr>
              <a:t>potansiyellerini gerçekleştirmelerini engelleyebilmektedir.</a:t>
            </a:r>
          </a:p>
          <a:p>
            <a:pPr algn="ctr"/>
            <a:r>
              <a:rPr lang="tr-TR" sz="2800" b="1" dirty="0" smtClean="0">
                <a:solidFill>
                  <a:srgbClr val="0070C0"/>
                </a:solidFill>
              </a:rPr>
              <a:t>Okula uyum problemleri sadece çocukların</a:t>
            </a:r>
          </a:p>
          <a:p>
            <a:pPr algn="ctr"/>
            <a:r>
              <a:rPr lang="tr-TR" sz="2800" b="1" dirty="0" smtClean="0">
                <a:solidFill>
                  <a:srgbClr val="0070C0"/>
                </a:solidFill>
              </a:rPr>
              <a:t>okulla ilk tanıştığı okul öncesi eğitim kurumlarında</a:t>
            </a:r>
          </a:p>
          <a:p>
            <a:pPr algn="ctr"/>
            <a:r>
              <a:rPr lang="tr-TR" sz="2800" b="1" dirty="0" smtClean="0">
                <a:solidFill>
                  <a:srgbClr val="0070C0"/>
                </a:solidFill>
              </a:rPr>
              <a:t>değil, çocukların okul öncesi eğitim kurumlarından</a:t>
            </a:r>
          </a:p>
          <a:p>
            <a:pPr algn="ctr"/>
            <a:r>
              <a:rPr lang="tr-TR" sz="2800" b="1" dirty="0" smtClean="0">
                <a:solidFill>
                  <a:srgbClr val="0070C0"/>
                </a:solidFill>
              </a:rPr>
              <a:t>ilkokula ve ilkokuldan ortaokula geçişlerinde de yaşanabilmektedir.</a:t>
            </a:r>
            <a:endParaRPr lang="tr-TR" sz="2800" b="1" dirty="0">
              <a:solidFill>
                <a:srgbClr val="0070C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323528" y="1772816"/>
            <a:ext cx="32403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Metin kutusu"/>
          <p:cNvSpPr txBox="1"/>
          <p:nvPr/>
        </p:nvSpPr>
        <p:spPr>
          <a:xfrm>
            <a:off x="611560" y="2204864"/>
            <a:ext cx="2664296" cy="646331"/>
          </a:xfrm>
          <a:prstGeom prst="rect">
            <a:avLst/>
          </a:prstGeom>
          <a:noFill/>
        </p:spPr>
        <p:txBody>
          <a:bodyPr wrap="square" rtlCol="0">
            <a:spAutoFit/>
          </a:bodyPr>
          <a:lstStyle/>
          <a:p>
            <a:r>
              <a:rPr lang="tr-TR" sz="3600" b="1" dirty="0" smtClean="0"/>
              <a:t>HAZIR OKUL</a:t>
            </a:r>
          </a:p>
        </p:txBody>
      </p:sp>
      <p:sp>
        <p:nvSpPr>
          <p:cNvPr id="4" name="3 Oval"/>
          <p:cNvSpPr/>
          <p:nvPr/>
        </p:nvSpPr>
        <p:spPr>
          <a:xfrm>
            <a:off x="2915816" y="4149080"/>
            <a:ext cx="32403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Oval"/>
          <p:cNvSpPr/>
          <p:nvPr/>
        </p:nvSpPr>
        <p:spPr>
          <a:xfrm>
            <a:off x="5903640" y="1916832"/>
            <a:ext cx="32403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6300192" y="2276872"/>
            <a:ext cx="2518638" cy="707886"/>
          </a:xfrm>
          <a:prstGeom prst="rect">
            <a:avLst/>
          </a:prstGeom>
        </p:spPr>
        <p:txBody>
          <a:bodyPr wrap="none">
            <a:spAutoFit/>
          </a:bodyPr>
          <a:lstStyle/>
          <a:p>
            <a:r>
              <a:rPr lang="tr-TR" sz="4000" b="1" dirty="0" smtClean="0"/>
              <a:t>HAZIR AİLE</a:t>
            </a:r>
            <a:endParaRPr lang="tr-TR" sz="4000" b="1" dirty="0"/>
          </a:p>
        </p:txBody>
      </p:sp>
      <p:sp>
        <p:nvSpPr>
          <p:cNvPr id="7" name="6 Dikdörtgen"/>
          <p:cNvSpPr/>
          <p:nvPr/>
        </p:nvSpPr>
        <p:spPr>
          <a:xfrm>
            <a:off x="3203848" y="4509120"/>
            <a:ext cx="2816605" cy="646331"/>
          </a:xfrm>
          <a:prstGeom prst="rect">
            <a:avLst/>
          </a:prstGeom>
        </p:spPr>
        <p:txBody>
          <a:bodyPr wrap="none">
            <a:spAutoFit/>
          </a:bodyPr>
          <a:lstStyle/>
          <a:p>
            <a:r>
              <a:rPr lang="tr-TR" sz="3600" b="1" dirty="0" smtClean="0"/>
              <a:t>HAZIR ÇOCUK</a:t>
            </a:r>
          </a:p>
        </p:txBody>
      </p:sp>
      <p:cxnSp>
        <p:nvCxnSpPr>
          <p:cNvPr id="15" name="14 Düz Ok Bağlayıcısı"/>
          <p:cNvCxnSpPr/>
          <p:nvPr/>
        </p:nvCxnSpPr>
        <p:spPr>
          <a:xfrm>
            <a:off x="2771800" y="3284984"/>
            <a:ext cx="648072" cy="86409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7" name="16 Düz Ok Bağlayıcısı"/>
          <p:cNvCxnSpPr/>
          <p:nvPr/>
        </p:nvCxnSpPr>
        <p:spPr>
          <a:xfrm>
            <a:off x="3563888" y="2132856"/>
            <a:ext cx="2304256" cy="36004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9" name="18 Düz Ok Bağlayıcısı"/>
          <p:cNvCxnSpPr/>
          <p:nvPr/>
        </p:nvCxnSpPr>
        <p:spPr>
          <a:xfrm flipV="1">
            <a:off x="5580112" y="3356992"/>
            <a:ext cx="720080" cy="93610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19672" y="0"/>
            <a:ext cx="6420934" cy="3793397"/>
          </a:xfrm>
          <a:prstGeom prst="rect">
            <a:avLst/>
          </a:prstGeom>
          <a:noFill/>
          <a:ln w="9525">
            <a:noFill/>
            <a:miter lim="800000"/>
            <a:headEnd/>
            <a:tailEnd/>
          </a:ln>
        </p:spPr>
      </p:pic>
      <p:sp>
        <p:nvSpPr>
          <p:cNvPr id="3" name="2 Dikdörtgen"/>
          <p:cNvSpPr/>
          <p:nvPr/>
        </p:nvSpPr>
        <p:spPr>
          <a:xfrm>
            <a:off x="539552" y="4365104"/>
            <a:ext cx="8172400" cy="1569660"/>
          </a:xfrm>
          <a:prstGeom prst="rect">
            <a:avLst/>
          </a:prstGeom>
        </p:spPr>
        <p:txBody>
          <a:bodyPr wrap="square">
            <a:spAutoFit/>
          </a:bodyPr>
          <a:lstStyle/>
          <a:p>
            <a:r>
              <a:rPr lang="tr-TR" sz="2400" b="1" dirty="0" smtClean="0">
                <a:solidFill>
                  <a:srgbClr val="00B050"/>
                </a:solidFill>
              </a:rPr>
              <a:t>Hazır aile; çocuklarının yeni eğitim basamağına geçişlerinde</a:t>
            </a:r>
          </a:p>
          <a:p>
            <a:r>
              <a:rPr lang="tr-TR" sz="2400" b="1" dirty="0" smtClean="0">
                <a:solidFill>
                  <a:srgbClr val="00B050"/>
                </a:solidFill>
              </a:rPr>
              <a:t>çocuklarının kaygılarını anlayan, bunlara yönelik çözüm bulmaya çalışan, bu süreçte çocuğuna destek olan ve bütün paydaşlarla verimli bir ortaklık kuran ailelerdir.</a:t>
            </a:r>
            <a:endParaRPr lang="tr-TR" sz="2400" dirty="0">
              <a:solidFill>
                <a:srgbClr val="00B050"/>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51720" y="260648"/>
            <a:ext cx="5015086" cy="4104456"/>
          </a:xfrm>
          <a:prstGeom prst="rect">
            <a:avLst/>
          </a:prstGeom>
          <a:noFill/>
          <a:ln w="9525">
            <a:noFill/>
            <a:miter lim="800000"/>
            <a:headEnd/>
            <a:tailEnd/>
          </a:ln>
        </p:spPr>
      </p:pic>
      <p:sp>
        <p:nvSpPr>
          <p:cNvPr id="3" name="2 Dikdörtgen"/>
          <p:cNvSpPr/>
          <p:nvPr/>
        </p:nvSpPr>
        <p:spPr>
          <a:xfrm>
            <a:off x="323528" y="4365104"/>
            <a:ext cx="8640960" cy="2308324"/>
          </a:xfrm>
          <a:prstGeom prst="rect">
            <a:avLst/>
          </a:prstGeom>
        </p:spPr>
        <p:txBody>
          <a:bodyPr wrap="square">
            <a:spAutoFit/>
          </a:bodyPr>
          <a:lstStyle/>
          <a:p>
            <a:r>
              <a:rPr lang="tr-TR" sz="2400" b="1" dirty="0" smtClean="0"/>
              <a:t>çocuğun tüm gelişim alanları dikkate alınarak, </a:t>
            </a:r>
          </a:p>
          <a:p>
            <a:endParaRPr lang="tr-TR" sz="2400" b="1" dirty="0" smtClean="0"/>
          </a:p>
          <a:p>
            <a:r>
              <a:rPr lang="tr-TR" sz="2400" b="1" dirty="0" smtClean="0"/>
              <a:t>yeni girdiği eğitim basamağındaki ortama adapte olması ve </a:t>
            </a:r>
          </a:p>
          <a:p>
            <a:endParaRPr lang="tr-TR" sz="2400" b="1" dirty="0" smtClean="0"/>
          </a:p>
          <a:p>
            <a:r>
              <a:rPr lang="tr-TR" sz="2400" b="1" dirty="0" smtClean="0"/>
              <a:t>bunun sonucunda da ilerideki sosyal ve akademik başarısının arttırılması sağlanmalıdır</a:t>
            </a:r>
            <a:endParaRPr lang="tr-TR" sz="24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3568" y="0"/>
            <a:ext cx="7776864" cy="4248472"/>
          </a:xfrm>
          <a:prstGeom prst="rect">
            <a:avLst/>
          </a:prstGeom>
          <a:noFill/>
          <a:ln w="9525">
            <a:noFill/>
            <a:miter lim="800000"/>
            <a:headEnd/>
            <a:tailEnd/>
          </a:ln>
        </p:spPr>
      </p:pic>
      <p:sp>
        <p:nvSpPr>
          <p:cNvPr id="3" name="2 Dikdörtgen"/>
          <p:cNvSpPr/>
          <p:nvPr/>
        </p:nvSpPr>
        <p:spPr>
          <a:xfrm>
            <a:off x="323528" y="4653136"/>
            <a:ext cx="8424936" cy="1938992"/>
          </a:xfrm>
          <a:prstGeom prst="rect">
            <a:avLst/>
          </a:prstGeom>
        </p:spPr>
        <p:txBody>
          <a:bodyPr wrap="square">
            <a:spAutoFit/>
          </a:bodyPr>
          <a:lstStyle/>
          <a:p>
            <a:r>
              <a:rPr lang="tr-TR" sz="2000" b="1" dirty="0" smtClean="0"/>
              <a:t>Çocukların okula uyum sağlayabilme düzeyleri, genellikle, takvim yaşı baz alınarak değerlendirilmekte ve diğer etkenler zaman zaman göz ardı edilebilmektedir. Ancak çocuğun ne zaman okula başlayacağı kararı verilirken; çeşitli duygusal ve davranışsal göstergeler göz önünde bulundurulmalıdır; çocuğun fiziksel, zihinsel, sosyal ve duygusal gelişim düzeyi okula uyum sağlama düzeyi hakkında fikir verebilmektedir</a:t>
            </a:r>
            <a:endParaRPr lang="tr-TR" sz="20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483768" y="0"/>
            <a:ext cx="3000048" cy="1628800"/>
          </a:xfrm>
          <a:prstGeom prst="rect">
            <a:avLst/>
          </a:prstGeom>
          <a:noFill/>
          <a:ln w="9525">
            <a:noFill/>
            <a:miter lim="800000"/>
            <a:headEnd/>
            <a:tailEnd/>
          </a:ln>
        </p:spPr>
      </p:pic>
      <p:sp>
        <p:nvSpPr>
          <p:cNvPr id="3" name="2 Dikdörtgen"/>
          <p:cNvSpPr/>
          <p:nvPr/>
        </p:nvSpPr>
        <p:spPr>
          <a:xfrm>
            <a:off x="179512" y="1533465"/>
            <a:ext cx="8964488" cy="5324535"/>
          </a:xfrm>
          <a:prstGeom prst="rect">
            <a:avLst/>
          </a:prstGeom>
        </p:spPr>
        <p:txBody>
          <a:bodyPr wrap="square">
            <a:spAutoFit/>
          </a:bodyPr>
          <a:lstStyle/>
          <a:p>
            <a:r>
              <a:rPr lang="tr-TR" sz="2000" b="1" dirty="0" smtClean="0">
                <a:solidFill>
                  <a:srgbClr val="0070C0"/>
                </a:solidFill>
              </a:rPr>
              <a:t>Anasınıfı ev yaşantısından farklı olarak çocuğunuz ders saatleri ile karşılaşacak, gelişim ve öğrenmesini güçlendirecek çalışmalar yapacaktır. </a:t>
            </a:r>
          </a:p>
          <a:p>
            <a:endParaRPr lang="tr-TR" sz="2000" b="1" dirty="0" smtClean="0">
              <a:solidFill>
                <a:srgbClr val="0070C0"/>
              </a:solidFill>
            </a:endParaRPr>
          </a:p>
          <a:p>
            <a:r>
              <a:rPr lang="tr-TR" sz="2000" b="1" dirty="0" smtClean="0">
                <a:solidFill>
                  <a:srgbClr val="0070C0"/>
                </a:solidFill>
              </a:rPr>
              <a:t>Zil ile derse girmek ve çıkmak ona zor gelebilir. Onu, okula başlamadan önce</a:t>
            </a:r>
          </a:p>
          <a:p>
            <a:r>
              <a:rPr lang="tr-TR" sz="2000" b="1" dirty="0" smtClean="0">
                <a:solidFill>
                  <a:srgbClr val="0070C0"/>
                </a:solidFill>
              </a:rPr>
              <a:t>bu duruma hazırlamak gerekecektir. </a:t>
            </a:r>
          </a:p>
          <a:p>
            <a:endParaRPr lang="tr-TR" sz="2000" b="1" dirty="0" smtClean="0">
              <a:solidFill>
                <a:srgbClr val="0070C0"/>
              </a:solidFill>
            </a:endParaRPr>
          </a:p>
          <a:p>
            <a:r>
              <a:rPr lang="tr-TR" sz="2000" b="1" dirty="0" smtClean="0">
                <a:solidFill>
                  <a:srgbClr val="0070C0"/>
                </a:solidFill>
              </a:rPr>
              <a:t>Ayrıca çalışma sayfaları da yeni karşılaşacağı bir durum olacaktır. Çalışma sayfalarını eğlenceli hâle getirerek okulu sevdirmek için size de sorumluluk düşmektedir. </a:t>
            </a:r>
          </a:p>
          <a:p>
            <a:endParaRPr lang="tr-TR" sz="2000" b="1" dirty="0" smtClean="0">
              <a:solidFill>
                <a:srgbClr val="0070C0"/>
              </a:solidFill>
            </a:endParaRPr>
          </a:p>
          <a:p>
            <a:r>
              <a:rPr lang="tr-TR" sz="2000" b="1" dirty="0" smtClean="0">
                <a:solidFill>
                  <a:srgbClr val="0070C0"/>
                </a:solidFill>
              </a:rPr>
              <a:t>Çocuğunuzu anasınıfına giderken, sınıfta oyun oynadıkları için ilkokulu da oyun oynanacak yer olarak algılayıp hayal kırıklığı yaşamaması için ona ilkokulun nasıl bir yer olduğu, ders yapmanın, öğretmenin sözünü kesmeden söz almanın ne anlama geldiği anlatılmalıdır. Ayrıca okula giderken giyeceği üniforma da okul öncesi eğitiminden farklı olabilir. Bu durumda, her gün herkesin benzer kıyafetler giyerek okula gideceği ile ilgili bilgiler vermek çocuğunuzun kendisini iyi hissetmesine yardımcı olacaktır.</a:t>
            </a:r>
            <a:endParaRPr lang="tr-TR" sz="2000" b="1" dirty="0">
              <a:solidFill>
                <a:srgbClr val="0070C0"/>
              </a:solidFill>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1314</Words>
  <Application>Microsoft Office PowerPoint</Application>
  <PresentationFormat>Ekran Gösterisi (4:3)</PresentationFormat>
  <Paragraphs>177</Paragraphs>
  <Slides>33</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33</vt:i4>
      </vt:variant>
    </vt:vector>
  </HeadingPairs>
  <TitlesOfParts>
    <vt:vector size="35" baseType="lpstr">
      <vt:lpstr>Ofis Teması</vt:lpstr>
      <vt:lpstr>Clip</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acer</cp:lastModifiedBy>
  <cp:revision>26</cp:revision>
  <dcterms:created xsi:type="dcterms:W3CDTF">2017-05-17T06:05:44Z</dcterms:created>
  <dcterms:modified xsi:type="dcterms:W3CDTF">2019-04-12T09:48:08Z</dcterms:modified>
</cp:coreProperties>
</file>