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7" r:id="rId4"/>
    <p:sldId id="259" r:id="rId5"/>
    <p:sldId id="275" r:id="rId6"/>
    <p:sldId id="260" r:id="rId7"/>
    <p:sldId id="261" r:id="rId8"/>
    <p:sldId id="277" r:id="rId9"/>
    <p:sldId id="270" r:id="rId10"/>
    <p:sldId id="265" r:id="rId11"/>
    <p:sldId id="262" r:id="rId12"/>
    <p:sldId id="263" r:id="rId13"/>
    <p:sldId id="264" r:id="rId14"/>
    <p:sldId id="266" r:id="rId15"/>
    <p:sldId id="267" r:id="rId16"/>
    <p:sldId id="268" r:id="rId17"/>
    <p:sldId id="276" r:id="rId18"/>
    <p:sldId id="287" r:id="rId19"/>
    <p:sldId id="271"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9606" autoAdjust="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AD9694-D8A6-4109-98A5-AD7ABAEF3ABB}" type="doc">
      <dgm:prSet loTypeId="urn:microsoft.com/office/officeart/2005/8/layout/target3" loCatId="list" qsTypeId="urn:microsoft.com/office/officeart/2005/8/quickstyle/simple4" qsCatId="simple" csTypeId="urn:microsoft.com/office/officeart/2005/8/colors/colorful4" csCatId="colorful" phldr="1"/>
      <dgm:spPr/>
      <dgm:t>
        <a:bodyPr/>
        <a:lstStyle/>
        <a:p>
          <a:endParaRPr lang="tr-TR"/>
        </a:p>
      </dgm:t>
    </dgm:pt>
    <dgm:pt modelId="{D012834A-D1BD-4E8E-A300-0CD0A8DC7690}">
      <dgm:prSet phldrT="[Metin]" custT="1"/>
      <dgm:spPr/>
      <dgm:t>
        <a:bodyPr/>
        <a:lstStyle/>
        <a:p>
          <a:r>
            <a:rPr lang="tr-TR" sz="2800" b="1" dirty="0" smtClean="0">
              <a:effectLst>
                <a:outerShdw blurRad="38100" dist="38100" dir="2700000" algn="tl">
                  <a:srgbClr val="C0C0C0"/>
                </a:outerShdw>
              </a:effectLst>
              <a:latin typeface="+mj-lt"/>
            </a:rPr>
            <a:t>Çocukluk</a:t>
          </a:r>
          <a:endParaRPr lang="tr-TR" sz="2800" dirty="0">
            <a:latin typeface="+mj-lt"/>
          </a:endParaRPr>
        </a:p>
      </dgm:t>
    </dgm:pt>
    <dgm:pt modelId="{0D500109-42C9-4FDF-A82E-79517B6F4E9C}" type="parTrans" cxnId="{DBCD3A58-9A2C-4E03-B650-C80E07D12B39}">
      <dgm:prSet/>
      <dgm:spPr/>
      <dgm:t>
        <a:bodyPr/>
        <a:lstStyle/>
        <a:p>
          <a:endParaRPr lang="tr-TR" sz="2800"/>
        </a:p>
      </dgm:t>
    </dgm:pt>
    <dgm:pt modelId="{6B3476E9-EE32-4160-8DF0-D5815F79FC88}" type="sibTrans" cxnId="{DBCD3A58-9A2C-4E03-B650-C80E07D12B39}">
      <dgm:prSet/>
      <dgm:spPr/>
      <dgm:t>
        <a:bodyPr/>
        <a:lstStyle/>
        <a:p>
          <a:endParaRPr lang="tr-TR" sz="2800"/>
        </a:p>
      </dgm:t>
    </dgm:pt>
    <dgm:pt modelId="{5A8230A0-54A1-4E9B-946A-58BEFEF6C852}">
      <dgm:prSet phldrT="[Metin]" custT="1"/>
      <dgm:spPr/>
      <dgm:t>
        <a:bodyPr/>
        <a:lstStyle/>
        <a:p>
          <a:r>
            <a:rPr lang="tr-TR" sz="2800" b="1" dirty="0" smtClean="0">
              <a:latin typeface="Comic Sans MS" pitchFamily="66" charset="0"/>
            </a:rPr>
            <a:t>7-8 yaş</a:t>
          </a:r>
          <a:endParaRPr lang="tr-TR" sz="2800" dirty="0"/>
        </a:p>
      </dgm:t>
    </dgm:pt>
    <dgm:pt modelId="{333E8749-81EA-49FA-A350-DD98502747F9}" type="parTrans" cxnId="{497DBDED-9653-486D-BE53-3CB4E656BF08}">
      <dgm:prSet/>
      <dgm:spPr/>
      <dgm:t>
        <a:bodyPr/>
        <a:lstStyle/>
        <a:p>
          <a:endParaRPr lang="tr-TR" sz="2800"/>
        </a:p>
      </dgm:t>
    </dgm:pt>
    <dgm:pt modelId="{79CC517C-5477-44DE-A865-F246B3D49B04}" type="sibTrans" cxnId="{497DBDED-9653-486D-BE53-3CB4E656BF08}">
      <dgm:prSet/>
      <dgm:spPr/>
      <dgm:t>
        <a:bodyPr/>
        <a:lstStyle/>
        <a:p>
          <a:endParaRPr lang="tr-TR" sz="2800"/>
        </a:p>
      </dgm:t>
    </dgm:pt>
    <dgm:pt modelId="{F960FB31-30D6-4260-8503-C9D5575C9188}">
      <dgm:prSet phldrT="[Metin]" custT="1"/>
      <dgm:spPr/>
      <dgm:t>
        <a:bodyPr/>
        <a:lstStyle/>
        <a:p>
          <a:r>
            <a:rPr lang="tr-TR" sz="2800" b="1" dirty="0" smtClean="0">
              <a:effectLst>
                <a:outerShdw blurRad="38100" dist="38100" dir="2700000" algn="tl">
                  <a:srgbClr val="C0C0C0"/>
                </a:outerShdw>
              </a:effectLst>
              <a:latin typeface="+mj-lt"/>
            </a:rPr>
            <a:t>Ön Ergen/Ergenlik</a:t>
          </a:r>
          <a:endParaRPr lang="tr-TR" sz="2800" dirty="0">
            <a:latin typeface="+mj-lt"/>
          </a:endParaRPr>
        </a:p>
      </dgm:t>
    </dgm:pt>
    <dgm:pt modelId="{09226EF5-09CD-4F8A-AB8A-F82B3448F0D2}" type="parTrans" cxnId="{E350CB9B-C978-4FD4-81C7-4ED661944316}">
      <dgm:prSet/>
      <dgm:spPr/>
      <dgm:t>
        <a:bodyPr/>
        <a:lstStyle/>
        <a:p>
          <a:endParaRPr lang="tr-TR" sz="2800"/>
        </a:p>
      </dgm:t>
    </dgm:pt>
    <dgm:pt modelId="{58EDEB02-E1DA-4EB9-8A45-5F69E18153D8}" type="sibTrans" cxnId="{E350CB9B-C978-4FD4-81C7-4ED661944316}">
      <dgm:prSet/>
      <dgm:spPr/>
      <dgm:t>
        <a:bodyPr/>
        <a:lstStyle/>
        <a:p>
          <a:endParaRPr lang="tr-TR" sz="2800"/>
        </a:p>
      </dgm:t>
    </dgm:pt>
    <dgm:pt modelId="{AC945426-CAD6-463A-9FE8-118168C65486}">
      <dgm:prSet phldrT="[Metin]" custT="1"/>
      <dgm:spPr/>
      <dgm:t>
        <a:bodyPr/>
        <a:lstStyle/>
        <a:p>
          <a:r>
            <a:rPr lang="tr-TR" sz="2800" b="1" dirty="0" smtClean="0">
              <a:latin typeface="Comic Sans MS" pitchFamily="66" charset="0"/>
            </a:rPr>
            <a:t>9-14 yaş</a:t>
          </a:r>
          <a:endParaRPr lang="tr-TR" sz="2800" dirty="0"/>
        </a:p>
      </dgm:t>
    </dgm:pt>
    <dgm:pt modelId="{7DC22887-C8E4-4DD5-9ACE-1D4015E0BC9F}" type="parTrans" cxnId="{A2060D55-B84D-49A3-B68B-81D64B95046A}">
      <dgm:prSet/>
      <dgm:spPr/>
      <dgm:t>
        <a:bodyPr/>
        <a:lstStyle/>
        <a:p>
          <a:endParaRPr lang="tr-TR" sz="2800"/>
        </a:p>
      </dgm:t>
    </dgm:pt>
    <dgm:pt modelId="{B3AC6D17-767F-4F0C-B02E-23EC111E0403}" type="sibTrans" cxnId="{A2060D55-B84D-49A3-B68B-81D64B95046A}">
      <dgm:prSet/>
      <dgm:spPr/>
      <dgm:t>
        <a:bodyPr/>
        <a:lstStyle/>
        <a:p>
          <a:endParaRPr lang="tr-TR" sz="2800"/>
        </a:p>
      </dgm:t>
    </dgm:pt>
    <dgm:pt modelId="{5B22D1A4-72B4-48D1-A321-B7E49A9493F9}">
      <dgm:prSet phldrT="[Metin]" custT="1"/>
      <dgm:spPr/>
      <dgm:t>
        <a:bodyPr/>
        <a:lstStyle/>
        <a:p>
          <a:r>
            <a:rPr lang="tr-TR" sz="2800" b="1" dirty="0" smtClean="0">
              <a:effectLst>
                <a:outerShdw blurRad="38100" dist="38100" dir="2700000" algn="tl">
                  <a:srgbClr val="C0C0C0"/>
                </a:outerShdw>
              </a:effectLst>
              <a:latin typeface="+mn-lt"/>
            </a:rPr>
            <a:t>Gençlik</a:t>
          </a:r>
          <a:endParaRPr lang="tr-TR" sz="2800" dirty="0">
            <a:latin typeface="+mn-lt"/>
          </a:endParaRPr>
        </a:p>
      </dgm:t>
    </dgm:pt>
    <dgm:pt modelId="{E12D7C86-0867-4B80-BD54-C3A87262E405}" type="parTrans" cxnId="{DAE10916-4C92-434A-903B-2D2C7491EDB4}">
      <dgm:prSet/>
      <dgm:spPr/>
      <dgm:t>
        <a:bodyPr/>
        <a:lstStyle/>
        <a:p>
          <a:endParaRPr lang="tr-TR" sz="2800"/>
        </a:p>
      </dgm:t>
    </dgm:pt>
    <dgm:pt modelId="{887171FC-1D40-46E4-B562-FB03C043DBA5}" type="sibTrans" cxnId="{DAE10916-4C92-434A-903B-2D2C7491EDB4}">
      <dgm:prSet/>
      <dgm:spPr/>
      <dgm:t>
        <a:bodyPr/>
        <a:lstStyle/>
        <a:p>
          <a:endParaRPr lang="tr-TR" sz="2800"/>
        </a:p>
      </dgm:t>
    </dgm:pt>
    <dgm:pt modelId="{84B07736-E05D-4C69-97D3-D78D733A9C65}">
      <dgm:prSet phldrT="[Metin]" custT="1"/>
      <dgm:spPr/>
      <dgm:t>
        <a:bodyPr/>
        <a:lstStyle/>
        <a:p>
          <a:r>
            <a:rPr lang="tr-TR" sz="2800" b="1" dirty="0" smtClean="0">
              <a:effectLst>
                <a:outerShdw blurRad="38100" dist="38100" dir="2700000" algn="tl">
                  <a:srgbClr val="C0C0C0"/>
                </a:outerShdw>
              </a:effectLst>
              <a:latin typeface="Comic Sans MS" pitchFamily="66" charset="0"/>
            </a:rPr>
            <a:t>15-19</a:t>
          </a:r>
          <a:r>
            <a:rPr lang="tr-TR" sz="2800" b="1" dirty="0" smtClean="0">
              <a:latin typeface="Comic Sans MS" pitchFamily="66" charset="0"/>
            </a:rPr>
            <a:t> yaş</a:t>
          </a:r>
          <a:endParaRPr lang="tr-TR" sz="2800" dirty="0"/>
        </a:p>
      </dgm:t>
    </dgm:pt>
    <dgm:pt modelId="{762ADD9B-AB80-4707-B50C-6EF4E98E6CBF}" type="parTrans" cxnId="{2A44BA75-EBAF-4702-BE3A-565BFF017CF3}">
      <dgm:prSet/>
      <dgm:spPr/>
      <dgm:t>
        <a:bodyPr/>
        <a:lstStyle/>
        <a:p>
          <a:endParaRPr lang="tr-TR" sz="2800"/>
        </a:p>
      </dgm:t>
    </dgm:pt>
    <dgm:pt modelId="{53811DFF-A6E6-4953-B02A-9B9E90DB8B1B}" type="sibTrans" cxnId="{2A44BA75-EBAF-4702-BE3A-565BFF017CF3}">
      <dgm:prSet/>
      <dgm:spPr/>
      <dgm:t>
        <a:bodyPr/>
        <a:lstStyle/>
        <a:p>
          <a:endParaRPr lang="tr-TR" sz="2800"/>
        </a:p>
      </dgm:t>
    </dgm:pt>
    <dgm:pt modelId="{A34C2DBC-DA56-440D-89F7-C70CFE2808CF}" type="pres">
      <dgm:prSet presAssocID="{A0AD9694-D8A6-4109-98A5-AD7ABAEF3ABB}" presName="Name0" presStyleCnt="0">
        <dgm:presLayoutVars>
          <dgm:chMax val="7"/>
          <dgm:dir/>
          <dgm:animLvl val="lvl"/>
          <dgm:resizeHandles val="exact"/>
        </dgm:presLayoutVars>
      </dgm:prSet>
      <dgm:spPr/>
      <dgm:t>
        <a:bodyPr/>
        <a:lstStyle/>
        <a:p>
          <a:endParaRPr lang="tr-TR"/>
        </a:p>
      </dgm:t>
    </dgm:pt>
    <dgm:pt modelId="{5687D369-2C4B-4B54-AB3F-CDE6A7711716}" type="pres">
      <dgm:prSet presAssocID="{D012834A-D1BD-4E8E-A300-0CD0A8DC7690}" presName="circle1" presStyleLbl="node1" presStyleIdx="0" presStyleCnt="3"/>
      <dgm:spPr/>
    </dgm:pt>
    <dgm:pt modelId="{B337D4A4-03DF-48E9-9484-2CE72ECB4615}" type="pres">
      <dgm:prSet presAssocID="{D012834A-D1BD-4E8E-A300-0CD0A8DC7690}" presName="space" presStyleCnt="0"/>
      <dgm:spPr/>
    </dgm:pt>
    <dgm:pt modelId="{2B8E1B21-31DD-4199-9447-232E2C1FC782}" type="pres">
      <dgm:prSet presAssocID="{D012834A-D1BD-4E8E-A300-0CD0A8DC7690}" presName="rect1" presStyleLbl="alignAcc1" presStyleIdx="0" presStyleCnt="3"/>
      <dgm:spPr/>
      <dgm:t>
        <a:bodyPr/>
        <a:lstStyle/>
        <a:p>
          <a:endParaRPr lang="tr-TR"/>
        </a:p>
      </dgm:t>
    </dgm:pt>
    <dgm:pt modelId="{4A25EA94-42EB-4355-A292-AAE29952C044}" type="pres">
      <dgm:prSet presAssocID="{F960FB31-30D6-4260-8503-C9D5575C9188}" presName="vertSpace2" presStyleLbl="node1" presStyleIdx="0" presStyleCnt="3"/>
      <dgm:spPr/>
    </dgm:pt>
    <dgm:pt modelId="{170FD836-79E5-4124-9AA8-FE6783A5A815}" type="pres">
      <dgm:prSet presAssocID="{F960FB31-30D6-4260-8503-C9D5575C9188}" presName="circle2" presStyleLbl="node1" presStyleIdx="1" presStyleCnt="3"/>
      <dgm:spPr/>
    </dgm:pt>
    <dgm:pt modelId="{BC4C711F-D8DC-4BD5-8692-2CAB5834F9A7}" type="pres">
      <dgm:prSet presAssocID="{F960FB31-30D6-4260-8503-C9D5575C9188}" presName="rect2" presStyleLbl="alignAcc1" presStyleIdx="1" presStyleCnt="3"/>
      <dgm:spPr/>
      <dgm:t>
        <a:bodyPr/>
        <a:lstStyle/>
        <a:p>
          <a:endParaRPr lang="tr-TR"/>
        </a:p>
      </dgm:t>
    </dgm:pt>
    <dgm:pt modelId="{827A43C5-4460-47DA-B117-D1577423CEA9}" type="pres">
      <dgm:prSet presAssocID="{5B22D1A4-72B4-48D1-A321-B7E49A9493F9}" presName="vertSpace3" presStyleLbl="node1" presStyleIdx="1" presStyleCnt="3"/>
      <dgm:spPr/>
    </dgm:pt>
    <dgm:pt modelId="{C62703B3-CA9A-47EA-8641-A1ECB72CB620}" type="pres">
      <dgm:prSet presAssocID="{5B22D1A4-72B4-48D1-A321-B7E49A9493F9}" presName="circle3" presStyleLbl="node1" presStyleIdx="2" presStyleCnt="3"/>
      <dgm:spPr/>
    </dgm:pt>
    <dgm:pt modelId="{D65F8DBA-B0E8-44A6-BC4A-D4A2FCA4CE9F}" type="pres">
      <dgm:prSet presAssocID="{5B22D1A4-72B4-48D1-A321-B7E49A9493F9}" presName="rect3" presStyleLbl="alignAcc1" presStyleIdx="2" presStyleCnt="3"/>
      <dgm:spPr/>
      <dgm:t>
        <a:bodyPr/>
        <a:lstStyle/>
        <a:p>
          <a:endParaRPr lang="tr-TR"/>
        </a:p>
      </dgm:t>
    </dgm:pt>
    <dgm:pt modelId="{43DDB783-A2F1-4236-BB4D-B108F5CB985D}" type="pres">
      <dgm:prSet presAssocID="{D012834A-D1BD-4E8E-A300-0CD0A8DC7690}" presName="rect1ParTx" presStyleLbl="alignAcc1" presStyleIdx="2" presStyleCnt="3">
        <dgm:presLayoutVars>
          <dgm:chMax val="1"/>
          <dgm:bulletEnabled val="1"/>
        </dgm:presLayoutVars>
      </dgm:prSet>
      <dgm:spPr/>
      <dgm:t>
        <a:bodyPr/>
        <a:lstStyle/>
        <a:p>
          <a:endParaRPr lang="tr-TR"/>
        </a:p>
      </dgm:t>
    </dgm:pt>
    <dgm:pt modelId="{A735206B-46FB-4463-8359-B960AFFE134A}" type="pres">
      <dgm:prSet presAssocID="{D012834A-D1BD-4E8E-A300-0CD0A8DC7690}" presName="rect1ChTx" presStyleLbl="alignAcc1" presStyleIdx="2" presStyleCnt="3">
        <dgm:presLayoutVars>
          <dgm:bulletEnabled val="1"/>
        </dgm:presLayoutVars>
      </dgm:prSet>
      <dgm:spPr/>
      <dgm:t>
        <a:bodyPr/>
        <a:lstStyle/>
        <a:p>
          <a:endParaRPr lang="tr-TR"/>
        </a:p>
      </dgm:t>
    </dgm:pt>
    <dgm:pt modelId="{17CA909A-3D1D-431D-910D-0BCB848B73ED}" type="pres">
      <dgm:prSet presAssocID="{F960FB31-30D6-4260-8503-C9D5575C9188}" presName="rect2ParTx" presStyleLbl="alignAcc1" presStyleIdx="2" presStyleCnt="3">
        <dgm:presLayoutVars>
          <dgm:chMax val="1"/>
          <dgm:bulletEnabled val="1"/>
        </dgm:presLayoutVars>
      </dgm:prSet>
      <dgm:spPr/>
      <dgm:t>
        <a:bodyPr/>
        <a:lstStyle/>
        <a:p>
          <a:endParaRPr lang="tr-TR"/>
        </a:p>
      </dgm:t>
    </dgm:pt>
    <dgm:pt modelId="{66BAEC73-F2F3-4C1B-B2CE-A3C4FF289096}" type="pres">
      <dgm:prSet presAssocID="{F960FB31-30D6-4260-8503-C9D5575C9188}" presName="rect2ChTx" presStyleLbl="alignAcc1" presStyleIdx="2" presStyleCnt="3">
        <dgm:presLayoutVars>
          <dgm:bulletEnabled val="1"/>
        </dgm:presLayoutVars>
      </dgm:prSet>
      <dgm:spPr/>
      <dgm:t>
        <a:bodyPr/>
        <a:lstStyle/>
        <a:p>
          <a:endParaRPr lang="tr-TR"/>
        </a:p>
      </dgm:t>
    </dgm:pt>
    <dgm:pt modelId="{28D9017B-4DF9-45C6-82F4-C5D5536ACB5D}" type="pres">
      <dgm:prSet presAssocID="{5B22D1A4-72B4-48D1-A321-B7E49A9493F9}" presName="rect3ParTx" presStyleLbl="alignAcc1" presStyleIdx="2" presStyleCnt="3">
        <dgm:presLayoutVars>
          <dgm:chMax val="1"/>
          <dgm:bulletEnabled val="1"/>
        </dgm:presLayoutVars>
      </dgm:prSet>
      <dgm:spPr/>
      <dgm:t>
        <a:bodyPr/>
        <a:lstStyle/>
        <a:p>
          <a:endParaRPr lang="tr-TR"/>
        </a:p>
      </dgm:t>
    </dgm:pt>
    <dgm:pt modelId="{FEC4A53C-F47E-491A-8356-BA8F51889D14}" type="pres">
      <dgm:prSet presAssocID="{5B22D1A4-72B4-48D1-A321-B7E49A9493F9}" presName="rect3ChTx" presStyleLbl="alignAcc1" presStyleIdx="2" presStyleCnt="3">
        <dgm:presLayoutVars>
          <dgm:bulletEnabled val="1"/>
        </dgm:presLayoutVars>
      </dgm:prSet>
      <dgm:spPr/>
      <dgm:t>
        <a:bodyPr/>
        <a:lstStyle/>
        <a:p>
          <a:endParaRPr lang="tr-TR"/>
        </a:p>
      </dgm:t>
    </dgm:pt>
  </dgm:ptLst>
  <dgm:cxnLst>
    <dgm:cxn modelId="{E350CB9B-C978-4FD4-81C7-4ED661944316}" srcId="{A0AD9694-D8A6-4109-98A5-AD7ABAEF3ABB}" destId="{F960FB31-30D6-4260-8503-C9D5575C9188}" srcOrd="1" destOrd="0" parTransId="{09226EF5-09CD-4F8A-AB8A-F82B3448F0D2}" sibTransId="{58EDEB02-E1DA-4EB9-8A45-5F69E18153D8}"/>
    <dgm:cxn modelId="{FC91C886-728A-4671-88F5-1BEE02AC47A8}" type="presOf" srcId="{F960FB31-30D6-4260-8503-C9D5575C9188}" destId="{BC4C711F-D8DC-4BD5-8692-2CAB5834F9A7}" srcOrd="0" destOrd="0" presId="urn:microsoft.com/office/officeart/2005/8/layout/target3"/>
    <dgm:cxn modelId="{A2060D55-B84D-49A3-B68B-81D64B95046A}" srcId="{F960FB31-30D6-4260-8503-C9D5575C9188}" destId="{AC945426-CAD6-463A-9FE8-118168C65486}" srcOrd="0" destOrd="0" parTransId="{7DC22887-C8E4-4DD5-9ACE-1D4015E0BC9F}" sibTransId="{B3AC6D17-767F-4F0C-B02E-23EC111E0403}"/>
    <dgm:cxn modelId="{379D7CE4-AC6B-4AA7-A376-62B655C4B585}" type="presOf" srcId="{F960FB31-30D6-4260-8503-C9D5575C9188}" destId="{17CA909A-3D1D-431D-910D-0BCB848B73ED}" srcOrd="1" destOrd="0" presId="urn:microsoft.com/office/officeart/2005/8/layout/target3"/>
    <dgm:cxn modelId="{02A2A6EE-6CD4-4B78-ADBC-7519542909CC}" type="presOf" srcId="{84B07736-E05D-4C69-97D3-D78D733A9C65}" destId="{FEC4A53C-F47E-491A-8356-BA8F51889D14}" srcOrd="0" destOrd="0" presId="urn:microsoft.com/office/officeart/2005/8/layout/target3"/>
    <dgm:cxn modelId="{25D7FF07-E95D-437E-9F20-24D7D9E4B3D8}" type="presOf" srcId="{5B22D1A4-72B4-48D1-A321-B7E49A9493F9}" destId="{28D9017B-4DF9-45C6-82F4-C5D5536ACB5D}" srcOrd="1" destOrd="0" presId="urn:microsoft.com/office/officeart/2005/8/layout/target3"/>
    <dgm:cxn modelId="{497DBDED-9653-486D-BE53-3CB4E656BF08}" srcId="{D012834A-D1BD-4E8E-A300-0CD0A8DC7690}" destId="{5A8230A0-54A1-4E9B-946A-58BEFEF6C852}" srcOrd="0" destOrd="0" parTransId="{333E8749-81EA-49FA-A350-DD98502747F9}" sibTransId="{79CC517C-5477-44DE-A865-F246B3D49B04}"/>
    <dgm:cxn modelId="{5EC708B1-A929-4C84-9270-338C123F9A8E}" type="presOf" srcId="{5B22D1A4-72B4-48D1-A321-B7E49A9493F9}" destId="{D65F8DBA-B0E8-44A6-BC4A-D4A2FCA4CE9F}" srcOrd="0" destOrd="0" presId="urn:microsoft.com/office/officeart/2005/8/layout/target3"/>
    <dgm:cxn modelId="{2A44BA75-EBAF-4702-BE3A-565BFF017CF3}" srcId="{5B22D1A4-72B4-48D1-A321-B7E49A9493F9}" destId="{84B07736-E05D-4C69-97D3-D78D733A9C65}" srcOrd="0" destOrd="0" parTransId="{762ADD9B-AB80-4707-B50C-6EF4E98E6CBF}" sibTransId="{53811DFF-A6E6-4953-B02A-9B9E90DB8B1B}"/>
    <dgm:cxn modelId="{9F480117-5DD2-469D-BCD7-7FAFD8FF009E}" type="presOf" srcId="{5A8230A0-54A1-4E9B-946A-58BEFEF6C852}" destId="{A735206B-46FB-4463-8359-B960AFFE134A}" srcOrd="0" destOrd="0" presId="urn:microsoft.com/office/officeart/2005/8/layout/target3"/>
    <dgm:cxn modelId="{66473826-7BE7-4691-BB1E-957812D1BC79}" type="presOf" srcId="{D012834A-D1BD-4E8E-A300-0CD0A8DC7690}" destId="{2B8E1B21-31DD-4199-9447-232E2C1FC782}" srcOrd="0" destOrd="0" presId="urn:microsoft.com/office/officeart/2005/8/layout/target3"/>
    <dgm:cxn modelId="{DAE10916-4C92-434A-903B-2D2C7491EDB4}" srcId="{A0AD9694-D8A6-4109-98A5-AD7ABAEF3ABB}" destId="{5B22D1A4-72B4-48D1-A321-B7E49A9493F9}" srcOrd="2" destOrd="0" parTransId="{E12D7C86-0867-4B80-BD54-C3A87262E405}" sibTransId="{887171FC-1D40-46E4-B562-FB03C043DBA5}"/>
    <dgm:cxn modelId="{18930166-1474-4ECC-806E-71C7A7A4284A}" type="presOf" srcId="{AC945426-CAD6-463A-9FE8-118168C65486}" destId="{66BAEC73-F2F3-4C1B-B2CE-A3C4FF289096}" srcOrd="0" destOrd="0" presId="urn:microsoft.com/office/officeart/2005/8/layout/target3"/>
    <dgm:cxn modelId="{E274B65A-5C27-466A-8D38-AEBDB56E2DF0}" type="presOf" srcId="{A0AD9694-D8A6-4109-98A5-AD7ABAEF3ABB}" destId="{A34C2DBC-DA56-440D-89F7-C70CFE2808CF}" srcOrd="0" destOrd="0" presId="urn:microsoft.com/office/officeart/2005/8/layout/target3"/>
    <dgm:cxn modelId="{DBCD3A58-9A2C-4E03-B650-C80E07D12B39}" srcId="{A0AD9694-D8A6-4109-98A5-AD7ABAEF3ABB}" destId="{D012834A-D1BD-4E8E-A300-0CD0A8DC7690}" srcOrd="0" destOrd="0" parTransId="{0D500109-42C9-4FDF-A82E-79517B6F4E9C}" sibTransId="{6B3476E9-EE32-4160-8DF0-D5815F79FC88}"/>
    <dgm:cxn modelId="{D375458C-DF30-4DD7-9113-2CA085872BF1}" type="presOf" srcId="{D012834A-D1BD-4E8E-A300-0CD0A8DC7690}" destId="{43DDB783-A2F1-4236-BB4D-B108F5CB985D}" srcOrd="1" destOrd="0" presId="urn:microsoft.com/office/officeart/2005/8/layout/target3"/>
    <dgm:cxn modelId="{563A04C3-BDE6-4343-911A-E697883541FB}" type="presParOf" srcId="{A34C2DBC-DA56-440D-89F7-C70CFE2808CF}" destId="{5687D369-2C4B-4B54-AB3F-CDE6A7711716}" srcOrd="0" destOrd="0" presId="urn:microsoft.com/office/officeart/2005/8/layout/target3"/>
    <dgm:cxn modelId="{F51923AE-1EB2-46D0-B656-59375E2FCEF5}" type="presParOf" srcId="{A34C2DBC-DA56-440D-89F7-C70CFE2808CF}" destId="{B337D4A4-03DF-48E9-9484-2CE72ECB4615}" srcOrd="1" destOrd="0" presId="urn:microsoft.com/office/officeart/2005/8/layout/target3"/>
    <dgm:cxn modelId="{D99DC1B7-9261-418D-813E-7FF4CE73AED8}" type="presParOf" srcId="{A34C2DBC-DA56-440D-89F7-C70CFE2808CF}" destId="{2B8E1B21-31DD-4199-9447-232E2C1FC782}" srcOrd="2" destOrd="0" presId="urn:microsoft.com/office/officeart/2005/8/layout/target3"/>
    <dgm:cxn modelId="{4D53E529-000C-4794-821B-CFD1327444D8}" type="presParOf" srcId="{A34C2DBC-DA56-440D-89F7-C70CFE2808CF}" destId="{4A25EA94-42EB-4355-A292-AAE29952C044}" srcOrd="3" destOrd="0" presId="urn:microsoft.com/office/officeart/2005/8/layout/target3"/>
    <dgm:cxn modelId="{3969CBD7-9DF7-4F82-AD94-3142013874AA}" type="presParOf" srcId="{A34C2DBC-DA56-440D-89F7-C70CFE2808CF}" destId="{170FD836-79E5-4124-9AA8-FE6783A5A815}" srcOrd="4" destOrd="0" presId="urn:microsoft.com/office/officeart/2005/8/layout/target3"/>
    <dgm:cxn modelId="{2CB0B806-9E66-4709-AB50-BD1BFB904245}" type="presParOf" srcId="{A34C2DBC-DA56-440D-89F7-C70CFE2808CF}" destId="{BC4C711F-D8DC-4BD5-8692-2CAB5834F9A7}" srcOrd="5" destOrd="0" presId="urn:microsoft.com/office/officeart/2005/8/layout/target3"/>
    <dgm:cxn modelId="{7B6DDDB3-4E22-4AA2-90F7-FE1469363827}" type="presParOf" srcId="{A34C2DBC-DA56-440D-89F7-C70CFE2808CF}" destId="{827A43C5-4460-47DA-B117-D1577423CEA9}" srcOrd="6" destOrd="0" presId="urn:microsoft.com/office/officeart/2005/8/layout/target3"/>
    <dgm:cxn modelId="{C301CF8D-4A44-4A8C-8CC1-BB6D7D2F4320}" type="presParOf" srcId="{A34C2DBC-DA56-440D-89F7-C70CFE2808CF}" destId="{C62703B3-CA9A-47EA-8641-A1ECB72CB620}" srcOrd="7" destOrd="0" presId="urn:microsoft.com/office/officeart/2005/8/layout/target3"/>
    <dgm:cxn modelId="{E6E1946B-79A0-4FE7-A994-147637CCEF52}" type="presParOf" srcId="{A34C2DBC-DA56-440D-89F7-C70CFE2808CF}" destId="{D65F8DBA-B0E8-44A6-BC4A-D4A2FCA4CE9F}" srcOrd="8" destOrd="0" presId="urn:microsoft.com/office/officeart/2005/8/layout/target3"/>
    <dgm:cxn modelId="{CB4ECDF9-E05D-42FA-8FED-264665DA12C7}" type="presParOf" srcId="{A34C2DBC-DA56-440D-89F7-C70CFE2808CF}" destId="{43DDB783-A2F1-4236-BB4D-B108F5CB985D}" srcOrd="9" destOrd="0" presId="urn:microsoft.com/office/officeart/2005/8/layout/target3"/>
    <dgm:cxn modelId="{B4116B39-7A3D-4DF7-BABA-BB1D6E624F41}" type="presParOf" srcId="{A34C2DBC-DA56-440D-89F7-C70CFE2808CF}" destId="{A735206B-46FB-4463-8359-B960AFFE134A}" srcOrd="10" destOrd="0" presId="urn:microsoft.com/office/officeart/2005/8/layout/target3"/>
    <dgm:cxn modelId="{E83B762E-EF59-4CA0-A602-86703C180122}" type="presParOf" srcId="{A34C2DBC-DA56-440D-89F7-C70CFE2808CF}" destId="{17CA909A-3D1D-431D-910D-0BCB848B73ED}" srcOrd="11" destOrd="0" presId="urn:microsoft.com/office/officeart/2005/8/layout/target3"/>
    <dgm:cxn modelId="{44A0EB8C-019B-4003-A977-466C7005D3E9}" type="presParOf" srcId="{A34C2DBC-DA56-440D-89F7-C70CFE2808CF}" destId="{66BAEC73-F2F3-4C1B-B2CE-A3C4FF289096}" srcOrd="12" destOrd="0" presId="urn:microsoft.com/office/officeart/2005/8/layout/target3"/>
    <dgm:cxn modelId="{916D2A5B-CAC9-4AEE-A493-0D830F3828C9}" type="presParOf" srcId="{A34C2DBC-DA56-440D-89F7-C70CFE2808CF}" destId="{28D9017B-4DF9-45C6-82F4-C5D5536ACB5D}" srcOrd="13" destOrd="0" presId="urn:microsoft.com/office/officeart/2005/8/layout/target3"/>
    <dgm:cxn modelId="{5D4FDB6C-7C8E-4521-B711-DD0F617EBAC0}" type="presParOf" srcId="{A34C2DBC-DA56-440D-89F7-C70CFE2808CF}" destId="{FEC4A53C-F47E-491A-8356-BA8F51889D14}" srcOrd="14" destOrd="0" presId="urn:microsoft.com/office/officeart/2005/8/layout/target3"/>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87D369-2C4B-4B54-AB3F-CDE6A7711716}">
      <dsp:nvSpPr>
        <dsp:cNvPr id="0" name=""/>
        <dsp:cNvSpPr/>
      </dsp:nvSpPr>
      <dsp:spPr>
        <a:xfrm>
          <a:off x="0" y="0"/>
          <a:ext cx="3660290" cy="3660290"/>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B8E1B21-31DD-4199-9447-232E2C1FC782}">
      <dsp:nvSpPr>
        <dsp:cNvPr id="0" name=""/>
        <dsp:cNvSpPr/>
      </dsp:nvSpPr>
      <dsp:spPr>
        <a:xfrm>
          <a:off x="1830145" y="0"/>
          <a:ext cx="5697780" cy="366029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effectLst>
                <a:outerShdw blurRad="38100" dist="38100" dir="2700000" algn="tl">
                  <a:srgbClr val="C0C0C0"/>
                </a:outerShdw>
              </a:effectLst>
              <a:latin typeface="+mj-lt"/>
            </a:rPr>
            <a:t>Çocukluk</a:t>
          </a:r>
          <a:endParaRPr lang="tr-TR" sz="2800" kern="1200" dirty="0">
            <a:latin typeface="+mj-lt"/>
          </a:endParaRPr>
        </a:p>
      </dsp:txBody>
      <dsp:txXfrm>
        <a:off x="1830145" y="0"/>
        <a:ext cx="2848890" cy="1098089"/>
      </dsp:txXfrm>
    </dsp:sp>
    <dsp:sp modelId="{170FD836-79E5-4124-9AA8-FE6783A5A815}">
      <dsp:nvSpPr>
        <dsp:cNvPr id="0" name=""/>
        <dsp:cNvSpPr/>
      </dsp:nvSpPr>
      <dsp:spPr>
        <a:xfrm>
          <a:off x="640551" y="1098089"/>
          <a:ext cx="2379186" cy="2379186"/>
        </a:xfrm>
        <a:prstGeom prst="pie">
          <a:avLst>
            <a:gd name="adj1" fmla="val 5400000"/>
            <a:gd name="adj2" fmla="val 1620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4C711F-D8DC-4BD5-8692-2CAB5834F9A7}">
      <dsp:nvSpPr>
        <dsp:cNvPr id="0" name=""/>
        <dsp:cNvSpPr/>
      </dsp:nvSpPr>
      <dsp:spPr>
        <a:xfrm>
          <a:off x="1830145" y="1098089"/>
          <a:ext cx="5697780" cy="2379186"/>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effectLst>
                <a:outerShdw blurRad="38100" dist="38100" dir="2700000" algn="tl">
                  <a:srgbClr val="C0C0C0"/>
                </a:outerShdw>
              </a:effectLst>
              <a:latin typeface="+mj-lt"/>
            </a:rPr>
            <a:t>Ön Ergen/Ergenlik</a:t>
          </a:r>
          <a:endParaRPr lang="tr-TR" sz="2800" kern="1200" dirty="0">
            <a:latin typeface="+mj-lt"/>
          </a:endParaRPr>
        </a:p>
      </dsp:txBody>
      <dsp:txXfrm>
        <a:off x="1830145" y="1098089"/>
        <a:ext cx="2848890" cy="1098085"/>
      </dsp:txXfrm>
    </dsp:sp>
    <dsp:sp modelId="{C62703B3-CA9A-47EA-8641-A1ECB72CB620}">
      <dsp:nvSpPr>
        <dsp:cNvPr id="0" name=""/>
        <dsp:cNvSpPr/>
      </dsp:nvSpPr>
      <dsp:spPr>
        <a:xfrm>
          <a:off x="1281102" y="2196175"/>
          <a:ext cx="1098085" cy="1098085"/>
        </a:xfrm>
        <a:prstGeom prst="pie">
          <a:avLst>
            <a:gd name="adj1" fmla="val 5400000"/>
            <a:gd name="adj2" fmla="val 162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5F8DBA-B0E8-44A6-BC4A-D4A2FCA4CE9F}">
      <dsp:nvSpPr>
        <dsp:cNvPr id="0" name=""/>
        <dsp:cNvSpPr/>
      </dsp:nvSpPr>
      <dsp:spPr>
        <a:xfrm>
          <a:off x="1830145" y="2196175"/>
          <a:ext cx="5697780" cy="1098085"/>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effectLst>
                <a:outerShdw blurRad="38100" dist="38100" dir="2700000" algn="tl">
                  <a:srgbClr val="C0C0C0"/>
                </a:outerShdw>
              </a:effectLst>
              <a:latin typeface="+mn-lt"/>
            </a:rPr>
            <a:t>Gençlik</a:t>
          </a:r>
          <a:endParaRPr lang="tr-TR" sz="2800" kern="1200" dirty="0">
            <a:latin typeface="+mn-lt"/>
          </a:endParaRPr>
        </a:p>
      </dsp:txBody>
      <dsp:txXfrm>
        <a:off x="1830145" y="2196175"/>
        <a:ext cx="2848890" cy="1098085"/>
      </dsp:txXfrm>
    </dsp:sp>
    <dsp:sp modelId="{A735206B-46FB-4463-8359-B960AFFE134A}">
      <dsp:nvSpPr>
        <dsp:cNvPr id="0" name=""/>
        <dsp:cNvSpPr/>
      </dsp:nvSpPr>
      <dsp:spPr>
        <a:xfrm>
          <a:off x="4679035" y="0"/>
          <a:ext cx="2848890" cy="109808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smtClean="0">
              <a:latin typeface="Comic Sans MS" pitchFamily="66" charset="0"/>
            </a:rPr>
            <a:t>7-8 yaş</a:t>
          </a:r>
          <a:endParaRPr lang="tr-TR" sz="2800" kern="1200" dirty="0"/>
        </a:p>
      </dsp:txBody>
      <dsp:txXfrm>
        <a:off x="4679035" y="0"/>
        <a:ext cx="2848890" cy="1098089"/>
      </dsp:txXfrm>
    </dsp:sp>
    <dsp:sp modelId="{66BAEC73-F2F3-4C1B-B2CE-A3C4FF289096}">
      <dsp:nvSpPr>
        <dsp:cNvPr id="0" name=""/>
        <dsp:cNvSpPr/>
      </dsp:nvSpPr>
      <dsp:spPr>
        <a:xfrm>
          <a:off x="4679035" y="1098089"/>
          <a:ext cx="2848890" cy="109808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smtClean="0">
              <a:latin typeface="Comic Sans MS" pitchFamily="66" charset="0"/>
            </a:rPr>
            <a:t>9-14 yaş</a:t>
          </a:r>
          <a:endParaRPr lang="tr-TR" sz="2800" kern="1200" dirty="0"/>
        </a:p>
      </dsp:txBody>
      <dsp:txXfrm>
        <a:off x="4679035" y="1098089"/>
        <a:ext cx="2848890" cy="1098085"/>
      </dsp:txXfrm>
    </dsp:sp>
    <dsp:sp modelId="{FEC4A53C-F47E-491A-8356-BA8F51889D14}">
      <dsp:nvSpPr>
        <dsp:cNvPr id="0" name=""/>
        <dsp:cNvSpPr/>
      </dsp:nvSpPr>
      <dsp:spPr>
        <a:xfrm>
          <a:off x="4679035" y="2196175"/>
          <a:ext cx="2848890" cy="109808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smtClean="0">
              <a:effectLst>
                <a:outerShdw blurRad="38100" dist="38100" dir="2700000" algn="tl">
                  <a:srgbClr val="C0C0C0"/>
                </a:outerShdw>
              </a:effectLst>
              <a:latin typeface="Comic Sans MS" pitchFamily="66" charset="0"/>
            </a:rPr>
            <a:t>15-19</a:t>
          </a:r>
          <a:r>
            <a:rPr lang="tr-TR" sz="2800" b="1" kern="1200" dirty="0" smtClean="0">
              <a:latin typeface="Comic Sans MS" pitchFamily="66" charset="0"/>
            </a:rPr>
            <a:t> yaş</a:t>
          </a:r>
          <a:endParaRPr lang="tr-TR" sz="2800" kern="1200" dirty="0"/>
        </a:p>
      </dsp:txBody>
      <dsp:txXfrm>
        <a:off x="4679035" y="2196175"/>
        <a:ext cx="2848890" cy="109808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D8448-2EDD-49AF-9551-7542865561D5}" type="datetimeFigureOut">
              <a:rPr lang="tr-TR" smtClean="0"/>
              <a:pPr/>
              <a:t>12.04.2019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8AC4C4-5DC1-4CFF-A719-DB9D1711B1A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tr-TR" b="1" dirty="0" smtClean="0"/>
              <a:t>7-19 yaş arasını temel farklılıklarından dolayı 3 döneme ayırmaktadır. </a:t>
            </a:r>
            <a:endParaRPr lang="tr-TR" dirty="0" smtClean="0"/>
          </a:p>
          <a:p>
            <a:pPr eaLnBrk="1" hangingPunct="1"/>
            <a:r>
              <a:rPr lang="tr-TR" dirty="0" smtClean="0"/>
              <a:t>Çocukluk: 7-10 yaş arası, </a:t>
            </a:r>
          </a:p>
          <a:p>
            <a:pPr eaLnBrk="1" hangingPunct="1"/>
            <a:r>
              <a:rPr lang="tr-TR" dirty="0" smtClean="0"/>
              <a:t>Ön Ergenlik</a:t>
            </a:r>
            <a:r>
              <a:rPr lang="tr-TR" b="1" dirty="0" smtClean="0"/>
              <a:t>/</a:t>
            </a:r>
            <a:r>
              <a:rPr lang="tr-TR" dirty="0" smtClean="0"/>
              <a:t>Ergenlik 11-14 yaş arası</a:t>
            </a:r>
          </a:p>
          <a:p>
            <a:pPr eaLnBrk="1" hangingPunct="1"/>
            <a:r>
              <a:rPr lang="tr-TR" dirty="0" smtClean="0"/>
              <a:t>Gençlik 15-19 yaş arası   </a:t>
            </a:r>
          </a:p>
          <a:p>
            <a:pPr eaLnBrk="1" hangingPunct="1"/>
            <a:r>
              <a:rPr lang="tr-TR" b="1" dirty="0" smtClean="0"/>
              <a:t>7–19 yaş dönemini uzmanlar 3 bölüme ayırmaktadır.</a:t>
            </a:r>
            <a:r>
              <a:rPr lang="tr-TR" dirty="0" smtClean="0"/>
              <a:t> </a:t>
            </a:r>
            <a:endParaRPr lang="tr-TR" b="1" dirty="0" smtClean="0"/>
          </a:p>
          <a:p>
            <a:pPr eaLnBrk="1" hangingPunct="1"/>
            <a:r>
              <a:rPr lang="tr-TR" b="1" dirty="0" smtClean="0"/>
              <a:t>	Çocukluk 7-10 yaş:</a:t>
            </a:r>
            <a:r>
              <a:rPr lang="tr-TR" u="sng" dirty="0" smtClean="0"/>
              <a:t> </a:t>
            </a:r>
            <a:r>
              <a:rPr lang="tr-TR" dirty="0" smtClean="0"/>
              <a:t> Bu dönemde çocuklar çeşitli sosyal becerileri anne babalarından ve okuldan öğrenirler. Arkadaş edinme, okul ve çevrenin beklediği becerileri öğrenmek ve göstermek bu dönemin gelişim görevleridir. </a:t>
            </a:r>
            <a:endParaRPr lang="tr-TR" b="1" dirty="0" smtClean="0"/>
          </a:p>
          <a:p>
            <a:pPr eaLnBrk="1" hangingPunct="1"/>
            <a:r>
              <a:rPr lang="tr-TR" b="1" dirty="0" smtClean="0"/>
              <a:t>	Ön ergenlik/Ergenlik 11-14 Yaş:</a:t>
            </a:r>
            <a:r>
              <a:rPr lang="tr-TR" u="sng" dirty="0" smtClean="0"/>
              <a:t> </a:t>
            </a:r>
            <a:r>
              <a:rPr lang="tr-TR" dirty="0" smtClean="0"/>
              <a:t>Bu dönem çocuklar bedenlerinde ve ruhlarında hızlı bir değişim geçirirler. Cinsellikle ilgili merak ve ilgi artar. Bu değişim karmaşa ve çatışma yaşamalarına neden olur. Anne babaya karşı isyan etme, karşı çıkma sık görülür.</a:t>
            </a:r>
            <a:endParaRPr lang="tr-TR" b="1" dirty="0" smtClean="0"/>
          </a:p>
          <a:p>
            <a:pPr eaLnBrk="1" hangingPunct="1"/>
            <a:r>
              <a:rPr lang="tr-TR" b="1" dirty="0" smtClean="0"/>
              <a:t>	Gençlik 15-19 Yaş:</a:t>
            </a:r>
            <a:r>
              <a:rPr lang="tr-TR" u="sng" dirty="0" smtClean="0"/>
              <a:t> </a:t>
            </a:r>
            <a:r>
              <a:rPr lang="tr-TR" dirty="0" smtClean="0"/>
              <a:t>Bu dönemde genç bağımsız davranma ihtiyacını daha fazla hisseder. Hayatla ilgili kendi fikirlerini ve ilişkilerini düzenlemek ister. Meslek seçimi bu dönemin sonlarında netleşmeye başlar. Gencin anne babasından beklentisi düşüncelerine ve tercihlerine saygı gösterilmesi ve desteklenmektir. </a:t>
            </a:r>
          </a:p>
          <a:p>
            <a:pPr eaLnBrk="1" hangingPunct="1"/>
            <a:r>
              <a:rPr lang="tr-TR" dirty="0" smtClean="0"/>
              <a:t>	Bu sınıflandırmadaki yaşlar kültüre, yaşanılan ortama, beslenmeye, genetik faktörlere, aile çocuk ilişkisine göre farklılıklar gösterebilir. </a:t>
            </a:r>
          </a:p>
          <a:p>
            <a:pPr eaLnBrk="1" hangingPunct="1"/>
            <a:endParaRPr lang="tr-TR" dirty="0" smtClean="0"/>
          </a:p>
          <a:p>
            <a:pPr eaLnBrk="1" hangingPunct="1"/>
            <a:endParaRPr 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image" Target="../media/image4.jpeg"/><Relationship Id="rId5" Type="http://schemas.openxmlformats.org/officeDocument/2006/relationships/diagramData" Target="../diagrams/data1.xml"/><Relationship Id="rId10" Type="http://schemas.openxmlformats.org/officeDocument/2006/relationships/image" Target="../media/image3.jpeg"/><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332656"/>
            <a:ext cx="8640960" cy="7232749"/>
          </a:xfrm>
          <a:prstGeom prst="rect">
            <a:avLst/>
          </a:prstGeom>
          <a:noFill/>
        </p:spPr>
        <p:txBody>
          <a:bodyPr wrap="square" rtlCol="0">
            <a:spAutoFit/>
          </a:bodyPr>
          <a:lstStyle/>
          <a:p>
            <a:pPr algn="ctr"/>
            <a:r>
              <a:rPr lang="tr-TR" sz="3200" b="1" dirty="0" smtClean="0">
                <a:solidFill>
                  <a:srgbClr val="FF0000"/>
                </a:solidFill>
              </a:rPr>
              <a:t>ŞEHİT PİLOT BİNBAŞI OĞUZ APANOĞLU İLKOKULU</a:t>
            </a:r>
            <a:endParaRPr lang="tr-TR" sz="3200" b="1" dirty="0" smtClean="0">
              <a:solidFill>
                <a:srgbClr val="FF0000"/>
              </a:solidFill>
            </a:endParaRPr>
          </a:p>
          <a:p>
            <a:pPr algn="ctr"/>
            <a:r>
              <a:rPr lang="tr-TR" sz="4800" b="1" dirty="0" smtClean="0">
                <a:solidFill>
                  <a:srgbClr val="FF0000"/>
                </a:solidFill>
              </a:rPr>
              <a:t>REHBERLİK SERVİSİ</a:t>
            </a:r>
          </a:p>
          <a:p>
            <a:pPr algn="ctr"/>
            <a:endParaRPr lang="tr-TR" sz="4800" b="1" dirty="0" smtClean="0">
              <a:solidFill>
                <a:srgbClr val="FF0000"/>
              </a:solidFill>
            </a:endParaRPr>
          </a:p>
          <a:p>
            <a:pPr algn="ctr"/>
            <a:r>
              <a:rPr lang="tr-TR" sz="4800" b="1" dirty="0" smtClean="0">
                <a:solidFill>
                  <a:srgbClr val="FF0000"/>
                </a:solidFill>
              </a:rPr>
              <a:t>4</a:t>
            </a:r>
            <a:r>
              <a:rPr lang="tr-TR" sz="4800" b="1" dirty="0" smtClean="0">
                <a:solidFill>
                  <a:srgbClr val="FF0000"/>
                </a:solidFill>
              </a:rPr>
              <a:t>. SINIF ÇOCUĞUNUN GELİŞİM DÖNEMİ ÖZELLİKLERİ NELERDİR?</a:t>
            </a:r>
          </a:p>
          <a:p>
            <a:pPr algn="ctr"/>
            <a:endParaRPr lang="tr-TR" sz="4800" b="1" dirty="0" smtClean="0">
              <a:solidFill>
                <a:srgbClr val="FF0000"/>
              </a:solidFill>
            </a:endParaRPr>
          </a:p>
          <a:p>
            <a:pPr algn="ctr"/>
            <a:r>
              <a:rPr lang="tr-TR" sz="4800" b="1" dirty="0" smtClean="0">
                <a:solidFill>
                  <a:srgbClr val="FF0000"/>
                </a:solidFill>
              </a:rPr>
              <a:t>ANA BABA OLARAK NELER YAPMALISINIZ?</a:t>
            </a:r>
          </a:p>
          <a:p>
            <a:endParaRPr lang="tr-TR" sz="4800" b="1" dirty="0" smtClean="0">
              <a:solidFill>
                <a:srgbClr val="FF0000"/>
              </a:solidFill>
            </a:endParaRPr>
          </a:p>
          <a:p>
            <a:endParaRPr lang="tr-TR" sz="4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0"/>
            <a:ext cx="8316416" cy="6494085"/>
          </a:xfrm>
          <a:prstGeom prst="rect">
            <a:avLst/>
          </a:prstGeom>
        </p:spPr>
        <p:txBody>
          <a:bodyPr wrap="square">
            <a:spAutoFit/>
          </a:bodyPr>
          <a:lstStyle/>
          <a:p>
            <a:r>
              <a:rPr lang="tr-TR" sz="2800" b="1" dirty="0" smtClean="0"/>
              <a:t>Erkeklerin ergenlik problemleri </a:t>
            </a:r>
            <a:endParaRPr lang="tr-TR" sz="2800" dirty="0" smtClean="0"/>
          </a:p>
          <a:p>
            <a:r>
              <a:rPr lang="tr-TR" sz="2800" dirty="0" smtClean="0">
                <a:solidFill>
                  <a:srgbClr val="0070C0"/>
                </a:solidFill>
              </a:rPr>
              <a:t>Gariptir, erkek çocuklar, ergenliğe girdiği andan itibaren bir </a:t>
            </a:r>
            <a:r>
              <a:rPr lang="tr-TR" sz="2800" b="1" dirty="0" smtClean="0">
                <a:solidFill>
                  <a:srgbClr val="0070C0"/>
                </a:solidFill>
              </a:rPr>
              <a:t>“suçluluk”</a:t>
            </a:r>
            <a:r>
              <a:rPr lang="tr-TR" sz="2800" dirty="0" smtClean="0">
                <a:solidFill>
                  <a:srgbClr val="0070C0"/>
                </a:solidFill>
              </a:rPr>
              <a:t> psikolojisi içerisine girer. Suçlu bir insanın en belirgin tavrı nedir? Kendisini savunmasıdır değil mi?</a:t>
            </a:r>
          </a:p>
          <a:p>
            <a:r>
              <a:rPr lang="tr-TR" sz="2800" dirty="0" smtClean="0">
                <a:solidFill>
                  <a:srgbClr val="0070C0"/>
                </a:solidFill>
              </a:rPr>
              <a:t>Evet, tıpkı böyle, erkek ergen çocuğa “Gözünün üzerinde kaşın mı var senin?” diye sorsanız, hemen savunmaya geçer, anlamsız tartışmalara girer.</a:t>
            </a:r>
          </a:p>
          <a:p>
            <a:endParaRPr lang="tr-TR" sz="2000" b="1" dirty="0" smtClean="0">
              <a:solidFill>
                <a:schemeClr val="accent6">
                  <a:lumMod val="75000"/>
                </a:schemeClr>
              </a:solidFill>
            </a:endParaRPr>
          </a:p>
          <a:p>
            <a:r>
              <a:rPr lang="tr-TR" sz="2000" b="1" dirty="0" smtClean="0">
                <a:solidFill>
                  <a:schemeClr val="accent6">
                    <a:lumMod val="75000"/>
                  </a:schemeClr>
                </a:solidFill>
              </a:rPr>
              <a:t>Bunun yanı sıra, yine erkek ergen çocuklarının çok </a:t>
            </a:r>
            <a:r>
              <a:rPr lang="tr-TR" sz="2000" b="1" dirty="0" err="1" smtClean="0">
                <a:solidFill>
                  <a:schemeClr val="accent6">
                    <a:lumMod val="75000"/>
                  </a:schemeClr>
                </a:solidFill>
              </a:rPr>
              <a:t>bâriz</a:t>
            </a:r>
            <a:r>
              <a:rPr lang="tr-TR" sz="2000" b="1" dirty="0" smtClean="0">
                <a:solidFill>
                  <a:schemeClr val="accent6">
                    <a:lumMod val="75000"/>
                  </a:schemeClr>
                </a:solidFill>
              </a:rPr>
              <a:t> bir problemi de babalarından kopmalarıdır. Ergenlik dönemine giren erkek çocuk, babadan uzaklaşır. Baba, çocuğunun başını okşamak için elini uzatsa, çocuk başını çeker.</a:t>
            </a:r>
          </a:p>
          <a:p>
            <a:r>
              <a:rPr lang="tr-TR" sz="2000" b="1" dirty="0" smtClean="0">
                <a:solidFill>
                  <a:schemeClr val="accent6">
                    <a:lumMod val="75000"/>
                  </a:schemeClr>
                </a:solidFill>
              </a:rPr>
              <a:t>“−Gel oğlum, şöyle yanıma otur!..” dese, yanına yaklaşmaz.</a:t>
            </a:r>
          </a:p>
          <a:p>
            <a:r>
              <a:rPr lang="tr-TR" sz="2000" b="1" dirty="0" smtClean="0">
                <a:solidFill>
                  <a:schemeClr val="accent6">
                    <a:lumMod val="75000"/>
                  </a:schemeClr>
                </a:solidFill>
              </a:rPr>
              <a:t>Bu sırada babalar ciddî panik yaşamakta ve sırf bu yüzden çocukları ile kavga etmektedirler. Hâlbuki böylesi bir durum, çocuğun babaya karşı tavrından değil, kendi bünyesindeki çalkantıdandır. Bir baba, ergenliğe giren oğlunun durumunu buna göre sabır ve anlayışla karşılamalı, bunun kısa bir süre sonra normalleşeceğini bilmelidir.</a:t>
            </a:r>
            <a:endParaRPr lang="tr-TR" sz="2000" b="1" dirty="0">
              <a:solidFill>
                <a:schemeClr val="accent6">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17693"/>
            <a:ext cx="8892480" cy="5447645"/>
          </a:xfrm>
          <a:prstGeom prst="rect">
            <a:avLst/>
          </a:prstGeom>
        </p:spPr>
        <p:txBody>
          <a:bodyPr wrap="square">
            <a:spAutoFit/>
          </a:bodyPr>
          <a:lstStyle/>
          <a:p>
            <a:r>
              <a:rPr lang="tr-TR" sz="2400" dirty="0" smtClean="0">
                <a:solidFill>
                  <a:srgbClr val="FF0000"/>
                </a:solidFill>
              </a:rPr>
              <a:t>10-11 Yaş Çocuklarında Duygusal ve Sosyal Gelişim: </a:t>
            </a:r>
          </a:p>
          <a:p>
            <a:r>
              <a:rPr lang="tr-TR" dirty="0" smtClean="0"/>
              <a:t>Düşünmeden hareket eder. </a:t>
            </a:r>
          </a:p>
          <a:p>
            <a:r>
              <a:rPr lang="tr-TR" dirty="0" smtClean="0"/>
              <a:t>Ağlamaklıdır. </a:t>
            </a:r>
          </a:p>
          <a:p>
            <a:r>
              <a:rPr lang="tr-TR" dirty="0" smtClean="0"/>
              <a:t>Ne dediğini bilmez, kararsızdır. </a:t>
            </a:r>
          </a:p>
          <a:p>
            <a:r>
              <a:rPr lang="tr-TR" dirty="0" smtClean="0"/>
              <a:t>Duygusaldır. </a:t>
            </a:r>
          </a:p>
          <a:p>
            <a:r>
              <a:rPr lang="tr-TR" dirty="0" smtClean="0"/>
              <a:t> Öfkelidir, çabuk kızar. </a:t>
            </a:r>
          </a:p>
          <a:p>
            <a:r>
              <a:rPr lang="tr-TR" dirty="0" smtClean="0"/>
              <a:t>Dikkatsizdir, konuşkandır. </a:t>
            </a:r>
          </a:p>
          <a:p>
            <a:endParaRPr lang="tr-TR" dirty="0" smtClean="0"/>
          </a:p>
          <a:p>
            <a:r>
              <a:rPr lang="tr-TR" dirty="0" smtClean="0"/>
              <a:t>Bu dönemde ev dışı hayatın çekiciliği artar, arkadaşlarıyla birlikte olmaktan hoşlanır. </a:t>
            </a:r>
          </a:p>
          <a:p>
            <a:endParaRPr lang="tr-TR" dirty="0" smtClean="0"/>
          </a:p>
          <a:p>
            <a:r>
              <a:rPr lang="tr-TR" dirty="0" smtClean="0"/>
              <a:t>Bu dönemde çocuklarda suç işleme eğilimi belirir, büyüklere karşı gelme, yalan söyleme, çalma, arkadaşlarını tehdit etme gibi davranışlar görülebilir. Bu dönemde çocuğun beden sağlığı kadar ruh sağlığı da yerindedir. </a:t>
            </a:r>
          </a:p>
          <a:p>
            <a:endParaRPr lang="tr-TR" dirty="0" smtClean="0"/>
          </a:p>
          <a:p>
            <a:r>
              <a:rPr lang="tr-TR" dirty="0" smtClean="0"/>
              <a:t>Bu yaşta aile ve okulla ilgili özel sorunlara önem verilmeli, onu yakından tanımaya ve anlamaya çalışmalıdır. </a:t>
            </a:r>
          </a:p>
          <a:p>
            <a:endParaRPr lang="tr-TR" dirty="0" smtClean="0"/>
          </a:p>
          <a:p>
            <a:r>
              <a:rPr lang="tr-TR" dirty="0" smtClean="0"/>
              <a:t>Öğretmenden, başarısızlıktan, arkadaşsız kalmadan, ölümden korkma halleri devam eder. Kesinlikle alay edilmemeli, yardımcı olunmalıdır.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404664"/>
            <a:ext cx="8208912" cy="6186309"/>
          </a:xfrm>
          <a:prstGeom prst="rect">
            <a:avLst/>
          </a:prstGeom>
        </p:spPr>
        <p:txBody>
          <a:bodyPr wrap="square">
            <a:spAutoFit/>
          </a:bodyPr>
          <a:lstStyle/>
          <a:p>
            <a:r>
              <a:rPr lang="tr-TR" b="1" dirty="0" smtClean="0">
                <a:solidFill>
                  <a:srgbClr val="FF0000"/>
                </a:solidFill>
              </a:rPr>
              <a:t>İletişim Kurarken: </a:t>
            </a:r>
          </a:p>
          <a:p>
            <a:endParaRPr lang="tr-TR" dirty="0" smtClean="0"/>
          </a:p>
          <a:p>
            <a:r>
              <a:rPr lang="tr-TR" dirty="0" smtClean="0"/>
              <a:t>●Mutsuz ve üzgün olduklarında bile, sizlerle konuşmalarını yüreklendirecek ilişki tarzı geliştirin. </a:t>
            </a:r>
          </a:p>
          <a:p>
            <a:endParaRPr lang="tr-TR" dirty="0" smtClean="0"/>
          </a:p>
          <a:p>
            <a:r>
              <a:rPr lang="tr-TR" dirty="0" smtClean="0"/>
              <a:t>●Özel hayatına kesinlikle saygı gösteriniz. </a:t>
            </a:r>
            <a:r>
              <a:rPr lang="tr-TR" dirty="0" smtClean="0">
                <a:solidFill>
                  <a:srgbClr val="FF0000"/>
                </a:solidFill>
              </a:rPr>
              <a:t>Örneğin, kapısını vurmadan odasına girmeyiniz. </a:t>
            </a:r>
          </a:p>
          <a:p>
            <a:endParaRPr lang="tr-TR" dirty="0" smtClean="0">
              <a:solidFill>
                <a:srgbClr val="FF0000"/>
              </a:solidFill>
            </a:endParaRPr>
          </a:p>
          <a:p>
            <a:r>
              <a:rPr lang="tr-TR" dirty="0" smtClean="0"/>
              <a:t>●Ondan kesinlikle mükemmel olmasını beklemeyin. </a:t>
            </a:r>
          </a:p>
          <a:p>
            <a:endParaRPr lang="tr-TR" dirty="0" smtClean="0"/>
          </a:p>
          <a:p>
            <a:r>
              <a:rPr lang="tr-TR" dirty="0" smtClean="0"/>
              <a:t>●Ufak tefek hataları görmezden gelin. </a:t>
            </a:r>
          </a:p>
          <a:p>
            <a:endParaRPr lang="tr-TR" dirty="0" smtClean="0"/>
          </a:p>
          <a:p>
            <a:r>
              <a:rPr lang="tr-TR" dirty="0" smtClean="0"/>
              <a:t>●Onu iyi komşu ve arkadaş çocukları ile kıyaslamayın. </a:t>
            </a:r>
          </a:p>
          <a:p>
            <a:endParaRPr lang="tr-TR" dirty="0" smtClean="0"/>
          </a:p>
          <a:p>
            <a:r>
              <a:rPr lang="tr-TR" dirty="0" smtClean="0"/>
              <a:t>●Tenkitte cömert olduğunuz kadar övgüde ve takdirde de cömert olunuz.</a:t>
            </a:r>
          </a:p>
          <a:p>
            <a:endParaRPr lang="tr-TR" dirty="0" smtClean="0"/>
          </a:p>
          <a:p>
            <a:r>
              <a:rPr lang="tr-TR" dirty="0" smtClean="0"/>
              <a:t>●Ona çok kızdığınızda hemen bağırıp cezalandırmayın. Rahatlayın. Bir şekilde enerji harcayın; çünkü enerji harcamak içimizdeki duyguları atmaya yardım eder. Olaylar henüz sıcakken doğru düşünemeyebiliriz. </a:t>
            </a:r>
          </a:p>
          <a:p>
            <a:endParaRPr lang="tr-TR" dirty="0" smtClean="0"/>
          </a:p>
          <a:p>
            <a:r>
              <a:rPr lang="tr-TR" dirty="0" smtClean="0"/>
              <a:t>●Bizim yapamadıklarımızı onlardan beklememeliyiz.  Önce bir davranışı bizler yapmalıyız.</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260648"/>
            <a:ext cx="7992888" cy="2646878"/>
          </a:xfrm>
          <a:prstGeom prst="rect">
            <a:avLst/>
          </a:prstGeom>
        </p:spPr>
        <p:txBody>
          <a:bodyPr wrap="square">
            <a:spAutoFit/>
          </a:bodyPr>
          <a:lstStyle/>
          <a:p>
            <a:pPr algn="ctr"/>
            <a:r>
              <a:rPr lang="tr-TR" sz="4000" dirty="0" smtClean="0">
                <a:solidFill>
                  <a:srgbClr val="FF0000"/>
                </a:solidFill>
              </a:rPr>
              <a:t>AİLELER BU DÖNEMDE </a:t>
            </a:r>
          </a:p>
          <a:p>
            <a:endParaRPr lang="tr-TR" dirty="0" smtClean="0"/>
          </a:p>
          <a:p>
            <a:endParaRPr lang="tr-TR" dirty="0" smtClean="0"/>
          </a:p>
          <a:p>
            <a:r>
              <a:rPr lang="tr-TR" b="1" dirty="0" smtClean="0"/>
              <a:t>ÇOCUĞUN SOSYAL GELİŞİMİNİ DESTEKLEYİNİZ.</a:t>
            </a:r>
          </a:p>
          <a:p>
            <a:endParaRPr lang="tr-TR" b="1" dirty="0" smtClean="0"/>
          </a:p>
          <a:p>
            <a:r>
              <a:rPr lang="tr-TR" dirty="0" smtClean="0"/>
              <a:t>Yaşına uygun sorumluluklar vermek yoluyla, sorumluluk almayı öğretmek </a:t>
            </a:r>
          </a:p>
          <a:p>
            <a:r>
              <a:rPr lang="tr-TR" dirty="0" smtClean="0"/>
              <a:t>Evin gündelik işleri için çocuklara bazı basit sorumluluklar yüklemek </a:t>
            </a:r>
          </a:p>
          <a:p>
            <a:r>
              <a:rPr lang="tr-TR" dirty="0" smtClean="0"/>
              <a:t> </a:t>
            </a:r>
            <a:endParaRPr lang="tr-TR" dirty="0"/>
          </a:p>
        </p:txBody>
      </p:sp>
      <p:pic>
        <p:nvPicPr>
          <p:cNvPr id="3" name="Picture 3" descr="C:\Users\wwin7\AppData\Local\Microsoft\Windows\Temporary Internet Files\Content.IE5\RFOOP26P\MP900427628[1].jpg"/>
          <p:cNvPicPr>
            <a:picLocks noChangeAspect="1" noChangeArrowheads="1"/>
          </p:cNvPicPr>
          <p:nvPr/>
        </p:nvPicPr>
        <p:blipFill>
          <a:blip r:embed="rId2" cstate="print"/>
          <a:srcRect/>
          <a:stretch>
            <a:fillRect/>
          </a:stretch>
        </p:blipFill>
        <p:spPr bwMode="auto">
          <a:xfrm>
            <a:off x="5652120" y="4221088"/>
            <a:ext cx="3278102" cy="2491838"/>
          </a:xfrm>
          <a:prstGeom prst="rect">
            <a:avLst/>
          </a:prstGeom>
          <a:noFill/>
        </p:spPr>
      </p:pic>
      <p:pic>
        <p:nvPicPr>
          <p:cNvPr id="4" name="Picture 2" descr="C:\Users\wwin7\AppData\Local\Microsoft\Windows\Temporary Internet Files\Content.IE5\RFOOP26P\MC900292106[1].wmf"/>
          <p:cNvPicPr>
            <a:picLocks noChangeAspect="1" noChangeArrowheads="1"/>
          </p:cNvPicPr>
          <p:nvPr/>
        </p:nvPicPr>
        <p:blipFill>
          <a:blip r:embed="rId3" cstate="print"/>
          <a:srcRect/>
          <a:stretch>
            <a:fillRect/>
          </a:stretch>
        </p:blipFill>
        <p:spPr bwMode="auto">
          <a:xfrm>
            <a:off x="179512" y="4437112"/>
            <a:ext cx="3024336" cy="22417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04664"/>
            <a:ext cx="8208912" cy="2800767"/>
          </a:xfrm>
          <a:prstGeom prst="rect">
            <a:avLst/>
          </a:prstGeom>
          <a:noFill/>
        </p:spPr>
        <p:txBody>
          <a:bodyPr wrap="square" rtlCol="0">
            <a:spAutoFit/>
          </a:bodyPr>
          <a:lstStyle/>
          <a:p>
            <a:pPr algn="ctr"/>
            <a:r>
              <a:rPr lang="tr-TR" sz="4400" dirty="0" smtClean="0"/>
              <a:t>Çocuklar bu dönemde </a:t>
            </a:r>
            <a:r>
              <a:rPr lang="tr-TR" sz="4400" dirty="0" smtClean="0">
                <a:solidFill>
                  <a:srgbClr val="FF0000"/>
                </a:solidFill>
              </a:rPr>
              <a:t>sevgi dilencisidir. </a:t>
            </a:r>
            <a:r>
              <a:rPr lang="tr-TR" sz="4400" dirty="0" smtClean="0"/>
              <a:t>Sevgiyi nerede bulurlarsa oraya yönelme eğilimi gösterirler</a:t>
            </a:r>
            <a:endParaRPr lang="tr-TR" sz="4400" dirty="0"/>
          </a:p>
        </p:txBody>
      </p:sp>
      <p:pic>
        <p:nvPicPr>
          <p:cNvPr id="3" name="Picture 6" descr="C:\Users\wwin7\AppData\Local\Microsoft\Windows\Temporary Internet Files\Content.IE5\ZP8PXFTZ\MP900262230[1].jpg"/>
          <p:cNvPicPr>
            <a:picLocks noChangeAspect="1" noChangeArrowheads="1"/>
          </p:cNvPicPr>
          <p:nvPr/>
        </p:nvPicPr>
        <p:blipFill>
          <a:blip r:embed="rId2" cstate="print"/>
          <a:srcRect/>
          <a:stretch>
            <a:fillRect/>
          </a:stretch>
        </p:blipFill>
        <p:spPr bwMode="auto">
          <a:xfrm>
            <a:off x="1835696" y="3429000"/>
            <a:ext cx="5112568" cy="31523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1124744"/>
            <a:ext cx="7992888" cy="4031873"/>
          </a:xfrm>
          <a:prstGeom prst="rect">
            <a:avLst/>
          </a:prstGeom>
        </p:spPr>
        <p:txBody>
          <a:bodyPr wrap="square">
            <a:spAutoFit/>
          </a:bodyPr>
          <a:lstStyle/>
          <a:p>
            <a:pPr algn="ctr"/>
            <a:r>
              <a:rPr lang="tr-TR" sz="3200" dirty="0" smtClean="0">
                <a:solidFill>
                  <a:srgbClr val="FF0000"/>
                </a:solidFill>
              </a:rPr>
              <a:t>Bütün anne-babaların, ergen çocuk ile </a:t>
            </a:r>
            <a:r>
              <a:rPr lang="tr-TR" sz="3200" dirty="0" err="1" smtClean="0">
                <a:solidFill>
                  <a:srgbClr val="FF0000"/>
                </a:solidFill>
              </a:rPr>
              <a:t>mücâdeleye</a:t>
            </a:r>
            <a:r>
              <a:rPr lang="tr-TR" sz="3200" dirty="0" smtClean="0">
                <a:solidFill>
                  <a:srgbClr val="FF0000"/>
                </a:solidFill>
              </a:rPr>
              <a:t> girmemesi gerektiğini çok iyi bilmesi gerekir. Çünkü ergen çocuk ile </a:t>
            </a:r>
            <a:r>
              <a:rPr lang="tr-TR" sz="3200" dirty="0" err="1" smtClean="0">
                <a:solidFill>
                  <a:srgbClr val="FF0000"/>
                </a:solidFill>
              </a:rPr>
              <a:t>mücâdeleye</a:t>
            </a:r>
            <a:r>
              <a:rPr lang="tr-TR" sz="3200" dirty="0" smtClean="0">
                <a:solidFill>
                  <a:srgbClr val="FF0000"/>
                </a:solidFill>
              </a:rPr>
              <a:t> girmiş olup da galibiyetle çıkan anne-baba yoktur!.. Zira çocuk, anne-babasına yenilse de bunun acısını başka bir zaman, başka bir konuda çıkartmaya hazır hâle gelecektir.</a:t>
            </a:r>
            <a:endParaRPr lang="tr-TR" sz="32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2276872"/>
            <a:ext cx="7704856" cy="3539430"/>
          </a:xfrm>
          <a:prstGeom prst="rect">
            <a:avLst/>
          </a:prstGeom>
        </p:spPr>
        <p:txBody>
          <a:bodyPr wrap="square">
            <a:spAutoFit/>
          </a:bodyPr>
          <a:lstStyle/>
          <a:p>
            <a:r>
              <a:rPr lang="tr-TR" sz="3200" dirty="0" smtClean="0">
                <a:solidFill>
                  <a:srgbClr val="FF0000"/>
                </a:solidFill>
              </a:rPr>
              <a:t>Ergen çocuğun düşüncesi gururdur!.. Ergenin konuşmaları ne kadar </a:t>
            </a:r>
            <a:r>
              <a:rPr lang="tr-TR" sz="3200" dirty="0" smtClean="0">
                <a:solidFill>
                  <a:srgbClr val="FF0000"/>
                </a:solidFill>
              </a:rPr>
              <a:t>farklı </a:t>
            </a:r>
            <a:r>
              <a:rPr lang="tr-TR" sz="3200" dirty="0" smtClean="0">
                <a:solidFill>
                  <a:srgbClr val="FF0000"/>
                </a:solidFill>
              </a:rPr>
              <a:t>o</a:t>
            </a:r>
            <a:r>
              <a:rPr lang="tr-TR" sz="3200" dirty="0" smtClean="0">
                <a:solidFill>
                  <a:srgbClr val="FF0000"/>
                </a:solidFill>
              </a:rPr>
              <a:t>lsa</a:t>
            </a:r>
            <a:r>
              <a:rPr lang="tr-TR" sz="3200" dirty="0" smtClean="0">
                <a:solidFill>
                  <a:srgbClr val="FF0000"/>
                </a:solidFill>
              </a:rPr>
              <a:t>, anne-baba, onun söylediklerini ciddiye almalıdırlar. Zaten anne-baba, ergeni ciddiye almaz ise, bir süre sonra ergen çocuk da anne-babasını ciddiye almayacaktır. Onu daha iyi anladığını düşündüğü kişilere yakınlık duyacaktır.</a:t>
            </a:r>
            <a:endParaRPr lang="tr-TR" sz="3200" dirty="0">
              <a:solidFill>
                <a:srgbClr val="FF0000"/>
              </a:solidFill>
            </a:endParaRPr>
          </a:p>
        </p:txBody>
      </p:sp>
      <p:pic>
        <p:nvPicPr>
          <p:cNvPr id="3" name="Picture 2" descr="C:\Users\wwin7\AppData\Local\Microsoft\Windows\Temporary Internet Files\Content.IE5\Y80KNUT1\MP900422732[1].jpg"/>
          <p:cNvPicPr>
            <a:picLocks noChangeAspect="1" noChangeArrowheads="1"/>
          </p:cNvPicPr>
          <p:nvPr/>
        </p:nvPicPr>
        <p:blipFill>
          <a:blip r:embed="rId2" cstate="print"/>
          <a:srcRect/>
          <a:stretch>
            <a:fillRect/>
          </a:stretch>
        </p:blipFill>
        <p:spPr bwMode="auto">
          <a:xfrm>
            <a:off x="2483768" y="0"/>
            <a:ext cx="3384376" cy="191683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332656"/>
            <a:ext cx="7848872" cy="1200329"/>
          </a:xfrm>
          <a:prstGeom prst="rect">
            <a:avLst/>
          </a:prstGeom>
          <a:noFill/>
        </p:spPr>
        <p:txBody>
          <a:bodyPr wrap="square" rtlCol="0">
            <a:spAutoFit/>
          </a:bodyPr>
          <a:lstStyle/>
          <a:p>
            <a:pPr algn="ctr"/>
            <a:r>
              <a:rPr lang="tr-TR" sz="3600" dirty="0" smtClean="0">
                <a:solidFill>
                  <a:srgbClr val="FF0000"/>
                </a:solidFill>
              </a:rPr>
              <a:t>Beslenmesine dikkat ediniz sabah kahvaltısı başarıda çok önemli</a:t>
            </a:r>
            <a:endParaRPr lang="tr-TR" sz="3600" dirty="0">
              <a:solidFill>
                <a:srgbClr val="FF0000"/>
              </a:solidFill>
            </a:endParaRPr>
          </a:p>
        </p:txBody>
      </p:sp>
      <p:pic>
        <p:nvPicPr>
          <p:cNvPr id="1026" name="Picture 2" descr="http://www.kasikla.com/wp-content/gallery/restaurant_left/kahvalti_tabagi.jpg"/>
          <p:cNvPicPr>
            <a:picLocks noChangeAspect="1" noChangeArrowheads="1"/>
          </p:cNvPicPr>
          <p:nvPr/>
        </p:nvPicPr>
        <p:blipFill>
          <a:blip r:embed="rId2" cstate="print"/>
          <a:srcRect/>
          <a:stretch>
            <a:fillRect/>
          </a:stretch>
        </p:blipFill>
        <p:spPr bwMode="auto">
          <a:xfrm>
            <a:off x="1331640" y="1844824"/>
            <a:ext cx="6552728" cy="437394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619672" y="1484784"/>
            <a:ext cx="6192688" cy="4708981"/>
          </a:xfrm>
          <a:prstGeom prst="rect">
            <a:avLst/>
          </a:prstGeom>
          <a:noFill/>
        </p:spPr>
        <p:txBody>
          <a:bodyPr wrap="square" rtlCol="0">
            <a:spAutoFit/>
          </a:bodyPr>
          <a:lstStyle/>
          <a:p>
            <a:pPr algn="ctr"/>
            <a:r>
              <a:rPr lang="tr-TR" sz="6000" b="1" dirty="0" smtClean="0">
                <a:solidFill>
                  <a:srgbClr val="FF0000"/>
                </a:solidFill>
              </a:rPr>
              <a:t>DEĞERLERİMİZ</a:t>
            </a:r>
          </a:p>
          <a:p>
            <a:pPr algn="ctr"/>
            <a:r>
              <a:rPr lang="tr-TR" sz="6000" b="1" dirty="0" smtClean="0">
                <a:solidFill>
                  <a:srgbClr val="FF0000"/>
                </a:solidFill>
              </a:rPr>
              <a:t>HER YAŞ DÖNEMİNDE ÖNEMLİ </a:t>
            </a:r>
          </a:p>
          <a:p>
            <a:pPr algn="ctr"/>
            <a:endParaRPr lang="tr-TR" sz="6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win7\Pictures\sevgi-dukkani-net-tesekkur.jpg"/>
          <p:cNvPicPr>
            <a:picLocks noChangeAspect="1" noChangeArrowheads="1"/>
          </p:cNvPicPr>
          <p:nvPr/>
        </p:nvPicPr>
        <p:blipFill>
          <a:blip r:embed="rId2" cstate="print"/>
          <a:srcRect l="-5337" b="8333"/>
          <a:stretch>
            <a:fillRect/>
          </a:stretch>
        </p:blipFill>
        <p:spPr bwMode="auto">
          <a:xfrm>
            <a:off x="971600" y="836712"/>
            <a:ext cx="7488832" cy="49324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6858000"/>
          </a:xfrm>
          <a:prstGeom prst="rect">
            <a:avLst/>
          </a:prstGeom>
          <a:solidFill>
            <a:schemeClr val="accent1">
              <a:alpha val="43137"/>
            </a:schemeClr>
          </a:solidFill>
          <a:ln w="9525">
            <a:solidFill>
              <a:schemeClr val="tx1"/>
            </a:solidFill>
            <a:miter lim="800000"/>
            <a:headEnd/>
            <a:tailEnd/>
          </a:ln>
        </p:spPr>
        <p:txBody>
          <a:bodyPr wrap="none" anchor="ctr"/>
          <a:lstStyle/>
          <a:p>
            <a:endParaRPr lang="tr-TR"/>
          </a:p>
        </p:txBody>
      </p:sp>
      <p:pic>
        <p:nvPicPr>
          <p:cNvPr id="512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5124"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5125" name="Text Box 5"/>
          <p:cNvSpPr txBox="1">
            <a:spLocks noChangeArrowheads="1"/>
          </p:cNvSpPr>
          <p:nvPr/>
        </p:nvSpPr>
        <p:spPr bwMode="auto">
          <a:xfrm>
            <a:off x="4572000" y="1600200"/>
            <a:ext cx="3657600" cy="366713"/>
          </a:xfrm>
          <a:prstGeom prst="rect">
            <a:avLst/>
          </a:prstGeom>
          <a:noFill/>
          <a:ln w="9525">
            <a:noFill/>
            <a:miter lim="800000"/>
            <a:headEnd/>
            <a:tailEnd/>
          </a:ln>
        </p:spPr>
        <p:txBody>
          <a:bodyPr>
            <a:spAutoFit/>
          </a:bodyPr>
          <a:lstStyle/>
          <a:p>
            <a:pPr>
              <a:spcBef>
                <a:spcPct val="50000"/>
              </a:spcBef>
            </a:pPr>
            <a:endParaRPr lang="tr-TR"/>
          </a:p>
        </p:txBody>
      </p:sp>
      <p:sp>
        <p:nvSpPr>
          <p:cNvPr id="5126" name="Rectangle 6"/>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a:r>
              <a:rPr lang="tr-TR" sz="2600" b="1">
                <a:solidFill>
                  <a:srgbClr val="00539B"/>
                </a:solidFill>
              </a:rPr>
              <a:t>7-19 YAŞ GELİŞİM DÖNEMLERİ</a:t>
            </a:r>
          </a:p>
        </p:txBody>
      </p:sp>
      <p:graphicFrame>
        <p:nvGraphicFramePr>
          <p:cNvPr id="8" name="7 Diyagram"/>
          <p:cNvGraphicFramePr/>
          <p:nvPr/>
        </p:nvGraphicFramePr>
        <p:xfrm>
          <a:off x="808037" y="2545069"/>
          <a:ext cx="7527925" cy="36602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9" name="Picture 8" descr="ergen 3"/>
          <p:cNvPicPr>
            <a:picLocks noChangeAspect="1" noChangeArrowheads="1"/>
          </p:cNvPicPr>
          <p:nvPr/>
        </p:nvPicPr>
        <p:blipFill>
          <a:blip r:embed="rId10" cstate="print"/>
          <a:srcRect l="-8125" b="47485"/>
          <a:stretch>
            <a:fillRect/>
          </a:stretch>
        </p:blipFill>
        <p:spPr bwMode="auto">
          <a:xfrm>
            <a:off x="2451100" y="5402263"/>
            <a:ext cx="696913" cy="450850"/>
          </a:xfrm>
          <a:prstGeom prst="rect">
            <a:avLst/>
          </a:prstGeom>
          <a:noFill/>
          <a:ln w="9525">
            <a:noFill/>
            <a:miter lim="800000"/>
            <a:headEnd/>
            <a:tailEnd/>
          </a:ln>
        </p:spPr>
      </p:pic>
      <p:pic>
        <p:nvPicPr>
          <p:cNvPr id="10" name="Picture 6" descr="gelişim 1"/>
          <p:cNvPicPr>
            <a:picLocks noChangeAspect="1" noChangeArrowheads="1"/>
          </p:cNvPicPr>
          <p:nvPr/>
        </p:nvPicPr>
        <p:blipFill>
          <a:blip r:embed="rId11" cstate="print"/>
          <a:srcRect/>
          <a:stretch>
            <a:fillRect/>
          </a:stretch>
        </p:blipFill>
        <p:spPr bwMode="auto">
          <a:xfrm>
            <a:off x="2451100" y="2973388"/>
            <a:ext cx="642938" cy="496887"/>
          </a:xfrm>
          <a:prstGeom prst="rect">
            <a:avLst/>
          </a:prstGeom>
          <a:noFill/>
          <a:ln w="9525">
            <a:noFill/>
            <a:miter lim="800000"/>
            <a:headEnd/>
            <a:tailEnd/>
          </a:ln>
        </p:spPr>
      </p:pic>
      <p:pic>
        <p:nvPicPr>
          <p:cNvPr id="11" name="Picture 7" descr="ergen 4"/>
          <p:cNvPicPr>
            <a:picLocks noChangeAspect="1" noChangeArrowheads="1"/>
          </p:cNvPicPr>
          <p:nvPr/>
        </p:nvPicPr>
        <p:blipFill>
          <a:blip r:embed="rId12" cstate="print"/>
          <a:srcRect/>
          <a:stretch>
            <a:fillRect/>
          </a:stretch>
        </p:blipFill>
        <p:spPr bwMode="auto">
          <a:xfrm>
            <a:off x="2451100" y="4187825"/>
            <a:ext cx="450850" cy="517525"/>
          </a:xfrm>
          <a:prstGeom prst="rect">
            <a:avLst/>
          </a:prstGeom>
          <a:noFill/>
          <a:ln w="9525">
            <a:noFill/>
            <a:miter lim="800000"/>
            <a:headEnd/>
            <a:tailEnd/>
          </a:ln>
        </p:spPr>
      </p:pic>
      <p:sp>
        <p:nvSpPr>
          <p:cNvPr id="12" name="11 Metin kutusu"/>
          <p:cNvSpPr txBox="1"/>
          <p:nvPr/>
        </p:nvSpPr>
        <p:spPr>
          <a:xfrm>
            <a:off x="1331640" y="1916832"/>
            <a:ext cx="6624736" cy="400110"/>
          </a:xfrm>
          <a:prstGeom prst="rect">
            <a:avLst/>
          </a:prstGeom>
          <a:noFill/>
        </p:spPr>
        <p:txBody>
          <a:bodyPr wrap="square" rtlCol="0">
            <a:spAutoFit/>
          </a:bodyPr>
          <a:lstStyle/>
          <a:p>
            <a:pPr algn="ctr"/>
            <a:r>
              <a:rPr lang="tr-TR" sz="2000" b="1" dirty="0" smtClean="0"/>
              <a:t>4. Sınıf dönemi çocukluktan ön ergenliğe geçiş dönemidir. </a:t>
            </a:r>
            <a:endParaRPr lang="tr-TR"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graphicEl>
                                              <a:dgm id="{5687D369-2C4B-4B54-AB3F-CDE6A7711716}"/>
                                            </p:graphicEl>
                                          </p:spTgt>
                                        </p:tgtEl>
                                        <p:attrNameLst>
                                          <p:attrName>style.visibility</p:attrName>
                                        </p:attrNameLst>
                                      </p:cBhvr>
                                      <p:to>
                                        <p:strVal val="visible"/>
                                      </p:to>
                                    </p:set>
                                    <p:anim calcmode="lin" valueType="num">
                                      <p:cBhvr additive="base">
                                        <p:cTn id="7" dur="500" fill="hold"/>
                                        <p:tgtEl>
                                          <p:spTgt spid="8">
                                            <p:graphicEl>
                                              <a:dgm id="{5687D369-2C4B-4B54-AB3F-CDE6A7711716}"/>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graphicEl>
                                              <a:dgm id="{5687D369-2C4B-4B54-AB3F-CDE6A7711716}"/>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graphicEl>
                                              <a:dgm id="{2B8E1B21-31DD-4199-9447-232E2C1FC782}"/>
                                            </p:graphicEl>
                                          </p:spTgt>
                                        </p:tgtEl>
                                        <p:attrNameLst>
                                          <p:attrName>style.visibility</p:attrName>
                                        </p:attrNameLst>
                                      </p:cBhvr>
                                      <p:to>
                                        <p:strVal val="visible"/>
                                      </p:to>
                                    </p:set>
                                    <p:anim calcmode="lin" valueType="num">
                                      <p:cBhvr additive="base">
                                        <p:cTn id="11" dur="500" fill="hold"/>
                                        <p:tgtEl>
                                          <p:spTgt spid="8">
                                            <p:graphicEl>
                                              <a:dgm id="{2B8E1B21-31DD-4199-9447-232E2C1FC782}"/>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graphicEl>
                                              <a:dgm id="{2B8E1B21-31DD-4199-9447-232E2C1FC782}"/>
                                            </p:graphic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
                                            <p:graphicEl>
                                              <a:dgm id="{170FD836-79E5-4124-9AA8-FE6783A5A815}"/>
                                            </p:graphicEl>
                                          </p:spTgt>
                                        </p:tgtEl>
                                        <p:attrNameLst>
                                          <p:attrName>style.visibility</p:attrName>
                                        </p:attrNameLst>
                                      </p:cBhvr>
                                      <p:to>
                                        <p:strVal val="visible"/>
                                      </p:to>
                                    </p:set>
                                    <p:anim calcmode="lin" valueType="num">
                                      <p:cBhvr additive="base">
                                        <p:cTn id="15" dur="500" fill="hold"/>
                                        <p:tgtEl>
                                          <p:spTgt spid="8">
                                            <p:graphicEl>
                                              <a:dgm id="{170FD836-79E5-4124-9AA8-FE6783A5A815}"/>
                                            </p:graphic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
                                            <p:graphicEl>
                                              <a:dgm id="{170FD836-79E5-4124-9AA8-FE6783A5A815}"/>
                                            </p:graphic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
                                            <p:graphicEl>
                                              <a:dgm id="{BC4C711F-D8DC-4BD5-8692-2CAB5834F9A7}"/>
                                            </p:graphicEl>
                                          </p:spTgt>
                                        </p:tgtEl>
                                        <p:attrNameLst>
                                          <p:attrName>style.visibility</p:attrName>
                                        </p:attrNameLst>
                                      </p:cBhvr>
                                      <p:to>
                                        <p:strVal val="visible"/>
                                      </p:to>
                                    </p:set>
                                    <p:anim calcmode="lin" valueType="num">
                                      <p:cBhvr additive="base">
                                        <p:cTn id="19" dur="500" fill="hold"/>
                                        <p:tgtEl>
                                          <p:spTgt spid="8">
                                            <p:graphicEl>
                                              <a:dgm id="{BC4C711F-D8DC-4BD5-8692-2CAB5834F9A7}"/>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graphicEl>
                                              <a:dgm id="{BC4C711F-D8DC-4BD5-8692-2CAB5834F9A7}"/>
                                            </p:graphic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
                                            <p:graphicEl>
                                              <a:dgm id="{C62703B3-CA9A-47EA-8641-A1ECB72CB620}"/>
                                            </p:graphicEl>
                                          </p:spTgt>
                                        </p:tgtEl>
                                        <p:attrNameLst>
                                          <p:attrName>style.visibility</p:attrName>
                                        </p:attrNameLst>
                                      </p:cBhvr>
                                      <p:to>
                                        <p:strVal val="visible"/>
                                      </p:to>
                                    </p:set>
                                    <p:anim calcmode="lin" valueType="num">
                                      <p:cBhvr additive="base">
                                        <p:cTn id="23" dur="500" fill="hold"/>
                                        <p:tgtEl>
                                          <p:spTgt spid="8">
                                            <p:graphicEl>
                                              <a:dgm id="{C62703B3-CA9A-47EA-8641-A1ECB72CB620}"/>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
                                            <p:graphicEl>
                                              <a:dgm id="{C62703B3-CA9A-47EA-8641-A1ECB72CB620}"/>
                                            </p:graphic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graphicEl>
                                              <a:dgm id="{D65F8DBA-B0E8-44A6-BC4A-D4A2FCA4CE9F}"/>
                                            </p:graphicEl>
                                          </p:spTgt>
                                        </p:tgtEl>
                                        <p:attrNameLst>
                                          <p:attrName>style.visibility</p:attrName>
                                        </p:attrNameLst>
                                      </p:cBhvr>
                                      <p:to>
                                        <p:strVal val="visible"/>
                                      </p:to>
                                    </p:set>
                                    <p:anim calcmode="lin" valueType="num">
                                      <p:cBhvr additive="base">
                                        <p:cTn id="27" dur="500" fill="hold"/>
                                        <p:tgtEl>
                                          <p:spTgt spid="8">
                                            <p:graphicEl>
                                              <a:dgm id="{D65F8DBA-B0E8-44A6-BC4A-D4A2FCA4CE9F}"/>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graphicEl>
                                              <a:dgm id="{D65F8DBA-B0E8-44A6-BC4A-D4A2FCA4CE9F}"/>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8">
                                            <p:graphicEl>
                                              <a:dgm id="{A735206B-46FB-4463-8359-B960AFFE134A}"/>
                                            </p:graphicEl>
                                          </p:spTgt>
                                        </p:tgtEl>
                                        <p:attrNameLst>
                                          <p:attrName>style.visibility</p:attrName>
                                        </p:attrNameLst>
                                      </p:cBhvr>
                                      <p:to>
                                        <p:strVal val="visible"/>
                                      </p:to>
                                    </p:set>
                                    <p:anim calcmode="lin" valueType="num">
                                      <p:cBhvr additive="base">
                                        <p:cTn id="33" dur="500" fill="hold"/>
                                        <p:tgtEl>
                                          <p:spTgt spid="8">
                                            <p:graphicEl>
                                              <a:dgm id="{A735206B-46FB-4463-8359-B960AFFE134A}"/>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8">
                                            <p:graphicEl>
                                              <a:dgm id="{A735206B-46FB-4463-8359-B960AFFE134A}"/>
                                            </p:graphic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
                                            <p:graphicEl>
                                              <a:dgm id="{66BAEC73-F2F3-4C1B-B2CE-A3C4FF289096}"/>
                                            </p:graphicEl>
                                          </p:spTgt>
                                        </p:tgtEl>
                                        <p:attrNameLst>
                                          <p:attrName>style.visibility</p:attrName>
                                        </p:attrNameLst>
                                      </p:cBhvr>
                                      <p:to>
                                        <p:strVal val="visible"/>
                                      </p:to>
                                    </p:set>
                                    <p:anim calcmode="lin" valueType="num">
                                      <p:cBhvr additive="base">
                                        <p:cTn id="37" dur="500" fill="hold"/>
                                        <p:tgtEl>
                                          <p:spTgt spid="8">
                                            <p:graphicEl>
                                              <a:dgm id="{66BAEC73-F2F3-4C1B-B2CE-A3C4FF289096}"/>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graphicEl>
                                              <a:dgm id="{66BAEC73-F2F3-4C1B-B2CE-A3C4FF289096}"/>
                                            </p:graphic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8">
                                            <p:graphicEl>
                                              <a:dgm id="{FEC4A53C-F47E-491A-8356-BA8F51889D14}"/>
                                            </p:graphicEl>
                                          </p:spTgt>
                                        </p:tgtEl>
                                        <p:attrNameLst>
                                          <p:attrName>style.visibility</p:attrName>
                                        </p:attrNameLst>
                                      </p:cBhvr>
                                      <p:to>
                                        <p:strVal val="visible"/>
                                      </p:to>
                                    </p:set>
                                    <p:anim calcmode="lin" valueType="num">
                                      <p:cBhvr additive="base">
                                        <p:cTn id="41" dur="500" fill="hold"/>
                                        <p:tgtEl>
                                          <p:spTgt spid="8">
                                            <p:graphicEl>
                                              <a:dgm id="{FEC4A53C-F47E-491A-8356-BA8F51889D14}"/>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
                                            <p:graphicEl>
                                              <a:dgm id="{FEC4A53C-F47E-491A-8356-BA8F51889D14}"/>
                                            </p:graphicEl>
                                          </p:spTgt>
                                        </p:tgtEl>
                                        <p:attrNameLst>
                                          <p:attrName>ppt_y</p:attrName>
                                        </p:attrNameLst>
                                      </p:cBhvr>
                                      <p:tavLst>
                                        <p:tav tm="0">
                                          <p:val>
                                            <p:strVal val="#ppt_y"/>
                                          </p:val>
                                        </p:tav>
                                        <p:tav tm="100000">
                                          <p:val>
                                            <p:strVal val="#ppt_y"/>
                                          </p:val>
                                        </p:tav>
                                      </p:tavLst>
                                    </p:anim>
                                  </p:childTnLst>
                                </p:cTn>
                              </p:par>
                              <p:par>
                                <p:cTn id="43" presetID="4" presetClass="entr" presetSubtype="16"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ox(in)">
                                      <p:cBhvr>
                                        <p:cTn id="45" dur="500"/>
                                        <p:tgtEl>
                                          <p:spTgt spid="9"/>
                                        </p:tgtEl>
                                      </p:cBhvr>
                                    </p:animEffect>
                                  </p:childTnLst>
                                </p:cTn>
                              </p:par>
                              <p:par>
                                <p:cTn id="46" presetID="4" presetClass="entr" presetSubtype="16"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ox(in)">
                                      <p:cBhvr>
                                        <p:cTn id="48" dur="500"/>
                                        <p:tgtEl>
                                          <p:spTgt spid="10"/>
                                        </p:tgtEl>
                                      </p:cBhvr>
                                    </p:animEffect>
                                  </p:childTnLst>
                                </p:cTn>
                              </p:par>
                              <p:par>
                                <p:cTn id="49" presetID="8" presetClass="entr" presetSubtype="16"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diamond(in)">
                                      <p:cBhvr>
                                        <p:cTn id="5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AtOnc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331640" y="404664"/>
            <a:ext cx="184731" cy="369332"/>
          </a:xfrm>
          <a:prstGeom prst="rect">
            <a:avLst/>
          </a:prstGeom>
          <a:noFill/>
        </p:spPr>
        <p:txBody>
          <a:bodyPr wrap="none" rtlCol="0">
            <a:spAutoFit/>
          </a:bodyPr>
          <a:lstStyle/>
          <a:p>
            <a:endParaRPr lang="tr-TR" dirty="0"/>
          </a:p>
        </p:txBody>
      </p:sp>
      <p:pic>
        <p:nvPicPr>
          <p:cNvPr id="3" name="Picture 2" descr="C:\Users\wwin7\AppData\Local\Microsoft\Windows\Temporary Internet Files\Content.IE5\0BADU8PY\MC900434411[1].wmf"/>
          <p:cNvPicPr>
            <a:picLocks noChangeAspect="1" noChangeArrowheads="1"/>
          </p:cNvPicPr>
          <p:nvPr/>
        </p:nvPicPr>
        <p:blipFill>
          <a:blip r:embed="rId2" cstate="print"/>
          <a:srcRect/>
          <a:stretch>
            <a:fillRect/>
          </a:stretch>
        </p:blipFill>
        <p:spPr bwMode="auto">
          <a:xfrm>
            <a:off x="6365618" y="188640"/>
            <a:ext cx="2496277" cy="2808312"/>
          </a:xfrm>
          <a:prstGeom prst="rect">
            <a:avLst/>
          </a:prstGeom>
          <a:noFill/>
        </p:spPr>
      </p:pic>
      <p:sp>
        <p:nvSpPr>
          <p:cNvPr id="5" name="4 Dikdörtgen"/>
          <p:cNvSpPr/>
          <p:nvPr/>
        </p:nvSpPr>
        <p:spPr>
          <a:xfrm>
            <a:off x="323528" y="1268760"/>
            <a:ext cx="6534472" cy="2062103"/>
          </a:xfrm>
          <a:prstGeom prst="rect">
            <a:avLst/>
          </a:prstGeom>
        </p:spPr>
        <p:txBody>
          <a:bodyPr wrap="square">
            <a:spAutoFit/>
          </a:bodyPr>
          <a:lstStyle/>
          <a:p>
            <a:endParaRPr lang="tr-TR" b="1" dirty="0" smtClean="0"/>
          </a:p>
          <a:p>
            <a:r>
              <a:rPr lang="tr-TR" b="1" dirty="0" smtClean="0"/>
              <a:t>Ön ergenlik/Ergenlik 11-14 Yaş:</a:t>
            </a:r>
            <a:r>
              <a:rPr lang="tr-TR" u="sng" dirty="0" smtClean="0"/>
              <a:t> </a:t>
            </a:r>
            <a:r>
              <a:rPr lang="tr-TR" dirty="0" smtClean="0"/>
              <a:t>Bu dönem çocuklar bedenlerinde ve ruhlarında hızlı bir değişim geçirirler. merak ve ilgileri değişir. Bu değişim karmaşa ve çatışma yaşamalarına neden olur. </a:t>
            </a:r>
            <a:r>
              <a:rPr lang="tr-TR" sz="2800" dirty="0" smtClean="0">
                <a:solidFill>
                  <a:srgbClr val="FF0000"/>
                </a:solidFill>
              </a:rPr>
              <a:t>Anne babaya karşı isyan etme, karşı çıkma </a:t>
            </a:r>
            <a:r>
              <a:rPr lang="tr-TR" dirty="0" smtClean="0"/>
              <a:t>sık görülür. Kendi düşüncesinin doğruluğuna inanırlar.</a:t>
            </a:r>
          </a:p>
        </p:txBody>
      </p:sp>
      <p:sp>
        <p:nvSpPr>
          <p:cNvPr id="7" name="6 Dikdörtgen"/>
          <p:cNvSpPr/>
          <p:nvPr/>
        </p:nvSpPr>
        <p:spPr>
          <a:xfrm>
            <a:off x="323528" y="4509120"/>
            <a:ext cx="7272808" cy="1323439"/>
          </a:xfrm>
          <a:prstGeom prst="rect">
            <a:avLst/>
          </a:prstGeom>
        </p:spPr>
        <p:txBody>
          <a:bodyPr wrap="square">
            <a:spAutoFit/>
          </a:bodyPr>
          <a:lstStyle/>
          <a:p>
            <a:r>
              <a:rPr lang="tr-TR" sz="2000" b="1" dirty="0" smtClean="0"/>
              <a:t>Ergenlikte fiziksel değişikler ve onunla birlikte ruhsal değişiklikler vardır. Genel ergenliğin ilk belirtisi utangaç olma başlamakta. Onunla birlikte </a:t>
            </a:r>
            <a:r>
              <a:rPr lang="tr-TR" sz="2000" b="1" dirty="0" smtClean="0">
                <a:solidFill>
                  <a:srgbClr val="FF0000"/>
                </a:solidFill>
              </a:rPr>
              <a:t>ailenin özel alanlarına müdahale etmesine izin vermez. </a:t>
            </a:r>
            <a:endParaRPr lang="tr-TR" sz="20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548680"/>
            <a:ext cx="8820472" cy="523220"/>
          </a:xfrm>
          <a:prstGeom prst="rect">
            <a:avLst/>
          </a:prstGeom>
          <a:noFill/>
        </p:spPr>
        <p:txBody>
          <a:bodyPr wrap="square" rtlCol="0">
            <a:spAutoFit/>
          </a:bodyPr>
          <a:lstStyle/>
          <a:p>
            <a:r>
              <a:rPr lang="tr-TR" sz="2800" dirty="0" smtClean="0">
                <a:solidFill>
                  <a:srgbClr val="0070C0"/>
                </a:solidFill>
              </a:rPr>
              <a:t>Çocuğunuzdaki fiziksel ve ruhsal değişikliklerini fark edin</a:t>
            </a:r>
            <a:endParaRPr lang="tr-TR" sz="2800" dirty="0">
              <a:solidFill>
                <a:srgbClr val="0070C0"/>
              </a:solidFill>
            </a:endParaRPr>
          </a:p>
        </p:txBody>
      </p:sp>
      <p:sp>
        <p:nvSpPr>
          <p:cNvPr id="3" name="2 Dikdörtgen"/>
          <p:cNvSpPr/>
          <p:nvPr/>
        </p:nvSpPr>
        <p:spPr>
          <a:xfrm>
            <a:off x="179512" y="3573016"/>
            <a:ext cx="8640960" cy="1077218"/>
          </a:xfrm>
          <a:prstGeom prst="rect">
            <a:avLst/>
          </a:prstGeom>
        </p:spPr>
        <p:txBody>
          <a:bodyPr wrap="square">
            <a:spAutoFit/>
          </a:bodyPr>
          <a:lstStyle/>
          <a:p>
            <a:pPr algn="ctr"/>
            <a:r>
              <a:rPr lang="tr-TR" sz="3200" dirty="0" smtClean="0">
                <a:solidFill>
                  <a:srgbClr val="FF0000"/>
                </a:solidFill>
              </a:rPr>
              <a:t> Kız çocukları annelerini, erkek çocukları da babalarını örnek alacaklardır. </a:t>
            </a:r>
            <a:endParaRPr lang="tr-TR" sz="3200" dirty="0">
              <a:solidFill>
                <a:srgbClr val="FF0000"/>
              </a:solidFill>
            </a:endParaRPr>
          </a:p>
        </p:txBody>
      </p:sp>
      <p:pic>
        <p:nvPicPr>
          <p:cNvPr id="4" name="Picture 7" descr="ergen 4"/>
          <p:cNvPicPr>
            <a:picLocks noChangeAspect="1" noChangeArrowheads="1"/>
          </p:cNvPicPr>
          <p:nvPr/>
        </p:nvPicPr>
        <p:blipFill>
          <a:blip r:embed="rId2" cstate="print"/>
          <a:srcRect/>
          <a:stretch>
            <a:fillRect/>
          </a:stretch>
        </p:blipFill>
        <p:spPr bwMode="auto">
          <a:xfrm>
            <a:off x="611560" y="4559519"/>
            <a:ext cx="2002358" cy="2298481"/>
          </a:xfrm>
          <a:prstGeom prst="rect">
            <a:avLst/>
          </a:prstGeom>
          <a:noFill/>
          <a:ln w="9525">
            <a:noFill/>
            <a:miter lim="800000"/>
            <a:headEnd/>
            <a:tailEnd/>
          </a:ln>
        </p:spPr>
      </p:pic>
      <p:sp>
        <p:nvSpPr>
          <p:cNvPr id="3073" name="Rectangle 1"/>
          <p:cNvSpPr>
            <a:spLocks noChangeArrowheads="1"/>
          </p:cNvSpPr>
          <p:nvPr/>
        </p:nvSpPr>
        <p:spPr bwMode="auto">
          <a:xfrm>
            <a:off x="251520" y="1201778"/>
            <a:ext cx="763284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Arial" pitchFamily="34" charset="0"/>
                <a:cs typeface="Arial" pitchFamily="34" charset="0"/>
              </a:rPr>
              <a:t>1) Fiziksel– Motor Gelişim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Arial" pitchFamily="34" charset="0"/>
                <a:cs typeface="Arial" pitchFamily="34" charset="0"/>
              </a:rPr>
              <a:t>2) Zihinsel Gelişim</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Arial" pitchFamily="34" charset="0"/>
                <a:cs typeface="Arial" pitchFamily="34" charset="0"/>
              </a:rPr>
              <a:t>3) Dil Gelişimi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Arial" pitchFamily="34" charset="0"/>
                <a:cs typeface="Arial" pitchFamily="34" charset="0"/>
              </a:rPr>
              <a:t>4) Sosyal– Duygusal Gelişim</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Arial" pitchFamily="34" charset="0"/>
                <a:cs typeface="Arial" pitchFamily="34" charset="0"/>
              </a:rPr>
              <a:t>5) Ahlaki Gelişim  ( Büyüklerine karşı saygılı olmayı,</a:t>
            </a:r>
            <a:r>
              <a:rPr kumimoji="0" lang="tr-TR" b="1" i="0" u="none" strike="noStrike" cap="none" normalizeH="0" dirty="0" smtClean="0">
                <a:ln>
                  <a:noFill/>
                </a:ln>
                <a:effectLst/>
                <a:latin typeface="Arial" pitchFamily="34" charset="0"/>
                <a:cs typeface="Arial" pitchFamily="34" charset="0"/>
              </a:rPr>
              <a:t> yalan söylememeyi, dürüst olmayı, başkasının malına izin almadan dokunmaması gerektiğini…vb.)</a:t>
            </a:r>
            <a:endParaRPr kumimoji="0" lang="tr-TR" b="1" i="0" u="none" strike="noStrike" cap="none" normalizeH="0" baseline="0" dirty="0" smtClean="0">
              <a:ln>
                <a:noFill/>
              </a:ln>
              <a:effectLst/>
              <a:latin typeface="Arial" pitchFamily="34" charset="0"/>
              <a:cs typeface="Arial" pitchFamily="34" charset="0"/>
            </a:endParaRPr>
          </a:p>
        </p:txBody>
      </p:sp>
      <p:sp>
        <p:nvSpPr>
          <p:cNvPr id="6" name="5 Dikdörtgen"/>
          <p:cNvSpPr/>
          <p:nvPr/>
        </p:nvSpPr>
        <p:spPr>
          <a:xfrm>
            <a:off x="3131840" y="4797152"/>
            <a:ext cx="5472608" cy="1754326"/>
          </a:xfrm>
          <a:prstGeom prst="rect">
            <a:avLst/>
          </a:prstGeom>
        </p:spPr>
        <p:txBody>
          <a:bodyPr wrap="square">
            <a:spAutoFit/>
          </a:bodyPr>
          <a:lstStyle/>
          <a:p>
            <a:r>
              <a:rPr lang="tr-TR" sz="3600" dirty="0" smtClean="0"/>
              <a:t>Çocukların, nasihatten çok iyi bir örneğe ihtiyaçları vardır.       </a:t>
            </a:r>
            <a:r>
              <a:rPr lang="tr-TR" sz="3600" dirty="0" err="1" smtClean="0"/>
              <a:t>Salzmann</a:t>
            </a:r>
            <a:endParaRPr lang="tr-T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980728"/>
            <a:ext cx="8280920" cy="3416320"/>
          </a:xfrm>
          <a:prstGeom prst="rect">
            <a:avLst/>
          </a:prstGeom>
        </p:spPr>
        <p:txBody>
          <a:bodyPr wrap="square">
            <a:spAutoFit/>
          </a:bodyPr>
          <a:lstStyle/>
          <a:p>
            <a:r>
              <a:rPr lang="tr-TR" sz="5400" dirty="0" smtClean="0">
                <a:solidFill>
                  <a:srgbClr val="00B050"/>
                </a:solidFill>
              </a:rPr>
              <a:t>“Gözün bir anda gördüğünü, dil yüz yıl söylese anlatamaz.”</a:t>
            </a:r>
          </a:p>
          <a:p>
            <a:r>
              <a:rPr lang="tr-TR" sz="5400" dirty="0" smtClean="0">
                <a:solidFill>
                  <a:srgbClr val="00B050"/>
                </a:solidFill>
              </a:rPr>
              <a:t>						 Mevlana </a:t>
            </a:r>
            <a:endParaRPr lang="tr-TR" sz="5400"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980728"/>
            <a:ext cx="7416824" cy="2585323"/>
          </a:xfrm>
          <a:prstGeom prst="rect">
            <a:avLst/>
          </a:prstGeom>
          <a:noFill/>
        </p:spPr>
        <p:txBody>
          <a:bodyPr wrap="square" rtlCol="0">
            <a:spAutoFit/>
          </a:bodyPr>
          <a:lstStyle/>
          <a:p>
            <a:pPr algn="ctr"/>
            <a:r>
              <a:rPr lang="tr-TR" sz="5400" dirty="0" smtClean="0">
                <a:solidFill>
                  <a:srgbClr val="FF0000"/>
                </a:solidFill>
              </a:rPr>
              <a:t>Kızlarda ve erkeklerde fiziksel ve ruhsal değişimler başlar . </a:t>
            </a:r>
            <a:endParaRPr lang="tr-TR" sz="5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836712"/>
            <a:ext cx="8352928" cy="830997"/>
          </a:xfrm>
          <a:prstGeom prst="rect">
            <a:avLst/>
          </a:prstGeom>
          <a:noFill/>
        </p:spPr>
        <p:txBody>
          <a:bodyPr wrap="square" rtlCol="0">
            <a:spAutoFit/>
          </a:bodyPr>
          <a:lstStyle/>
          <a:p>
            <a:endParaRPr lang="tr-TR" sz="2400" dirty="0" smtClean="0">
              <a:solidFill>
                <a:srgbClr val="00B050"/>
              </a:solidFill>
            </a:endParaRPr>
          </a:p>
          <a:p>
            <a:r>
              <a:rPr lang="tr-TR" sz="2400" dirty="0" smtClean="0">
                <a:solidFill>
                  <a:srgbClr val="00B050"/>
                </a:solidFill>
              </a:rPr>
              <a:t>El ayak koordinasyonundan dolayı sakarlıklar görülebilir. </a:t>
            </a:r>
          </a:p>
        </p:txBody>
      </p:sp>
      <p:sp>
        <p:nvSpPr>
          <p:cNvPr id="3" name="2 Dikdörtgen"/>
          <p:cNvSpPr/>
          <p:nvPr/>
        </p:nvSpPr>
        <p:spPr>
          <a:xfrm>
            <a:off x="539552" y="3789040"/>
            <a:ext cx="7272808" cy="1569660"/>
          </a:xfrm>
          <a:prstGeom prst="rect">
            <a:avLst/>
          </a:prstGeom>
        </p:spPr>
        <p:txBody>
          <a:bodyPr wrap="square">
            <a:spAutoFit/>
          </a:bodyPr>
          <a:lstStyle/>
          <a:p>
            <a:r>
              <a:rPr lang="tr-TR" sz="2400" b="1" dirty="0" smtClean="0">
                <a:solidFill>
                  <a:srgbClr val="0070C0"/>
                </a:solidFill>
              </a:rPr>
              <a:t>Ergenin dönem içinde karşılaştığı sıkıntılarda hissettiği duygu başta yalnızlık ve buna eşlik eden yabancılaşma hissidir. Ansızın ortaya çıkan bedensel değişme, genellikle ergeni hazırlıksız yakalar</a:t>
            </a:r>
            <a:endParaRPr lang="tr-TR" sz="2400" b="1" dirty="0">
              <a:solidFill>
                <a:srgbClr val="0070C0"/>
              </a:solidFill>
            </a:endParaRPr>
          </a:p>
        </p:txBody>
      </p:sp>
      <p:sp>
        <p:nvSpPr>
          <p:cNvPr id="4" name="3 Dikdörtgen"/>
          <p:cNvSpPr/>
          <p:nvPr/>
        </p:nvSpPr>
        <p:spPr>
          <a:xfrm>
            <a:off x="611560" y="2276872"/>
            <a:ext cx="6696744" cy="1200329"/>
          </a:xfrm>
          <a:prstGeom prst="rect">
            <a:avLst/>
          </a:prstGeom>
        </p:spPr>
        <p:txBody>
          <a:bodyPr wrap="square">
            <a:spAutoFit/>
          </a:bodyPr>
          <a:lstStyle/>
          <a:p>
            <a:r>
              <a:rPr lang="tr-TR" sz="2400" b="1" dirty="0" smtClean="0">
                <a:solidFill>
                  <a:srgbClr val="FF0000"/>
                </a:solidFill>
              </a:rPr>
              <a:t>Kendi cinsinden arkadaşlara daha çok bağlandıkları görülür, kızlar kıyafetlerine önem verirlerken, erkeklerin düzensizleştikleri görülür. </a:t>
            </a:r>
            <a:endParaRPr lang="tr-TR" sz="24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1124744"/>
            <a:ext cx="8136904" cy="1569660"/>
          </a:xfrm>
          <a:prstGeom prst="rect">
            <a:avLst/>
          </a:prstGeom>
          <a:noFill/>
        </p:spPr>
        <p:txBody>
          <a:bodyPr wrap="square" rtlCol="0">
            <a:spAutoFit/>
          </a:bodyPr>
          <a:lstStyle/>
          <a:p>
            <a:pPr algn="ctr"/>
            <a:r>
              <a:rPr lang="tr-TR" sz="3200" dirty="0" smtClean="0">
                <a:solidFill>
                  <a:srgbClr val="FF0000"/>
                </a:solidFill>
              </a:rPr>
              <a:t>Ergenlik dönemine ait bilgileri öğrenmek isterler. Bu yüzden bu dönemde internet kullanımlarını takip etmek lazım</a:t>
            </a:r>
            <a:endParaRPr lang="tr-TR" sz="3200" dirty="0">
              <a:solidFill>
                <a:srgbClr val="FF0000"/>
              </a:solidFill>
            </a:endParaRPr>
          </a:p>
        </p:txBody>
      </p:sp>
      <p:pic>
        <p:nvPicPr>
          <p:cNvPr id="1026" name="Picture 2" descr="http://www.kadinlaricin.net/images/articles/4048/primary-medium.jpg"/>
          <p:cNvPicPr>
            <a:picLocks noChangeAspect="1" noChangeArrowheads="1"/>
          </p:cNvPicPr>
          <p:nvPr/>
        </p:nvPicPr>
        <p:blipFill>
          <a:blip r:embed="rId2" cstate="print"/>
          <a:srcRect/>
          <a:stretch>
            <a:fillRect/>
          </a:stretch>
        </p:blipFill>
        <p:spPr bwMode="auto">
          <a:xfrm>
            <a:off x="2555776" y="3068960"/>
            <a:ext cx="4104456" cy="30783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1844824"/>
            <a:ext cx="7560840" cy="2677656"/>
          </a:xfrm>
          <a:prstGeom prst="rect">
            <a:avLst/>
          </a:prstGeom>
          <a:noFill/>
        </p:spPr>
        <p:txBody>
          <a:bodyPr wrap="square" rtlCol="0">
            <a:spAutoFit/>
          </a:bodyPr>
          <a:lstStyle/>
          <a:p>
            <a:pPr algn="ctr"/>
            <a:r>
              <a:rPr lang="tr-TR" sz="2800" dirty="0" smtClean="0">
                <a:solidFill>
                  <a:srgbClr val="0070C0"/>
                </a:solidFill>
              </a:rPr>
              <a:t>Fiziksel değişimlerinden dolayı onları yargılayıp utandırmayınız. Toplum içerisinde bu tür konuları gündeme getirmeyiniz. Bu fiziksel değişimler hakkında baş başayken görüşüp çocuğunuza bu durumun normal olduğunu ve yaşanması gerektiğini anlatın.</a:t>
            </a:r>
            <a:endParaRPr lang="tr-TR" sz="2800" dirty="0">
              <a:solidFill>
                <a:srgbClr val="0070C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722</Words>
  <Application>Microsoft Office PowerPoint</Application>
  <PresentationFormat>Ekran Gösterisi (4:3)</PresentationFormat>
  <Paragraphs>96</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acer</cp:lastModifiedBy>
  <cp:revision>38</cp:revision>
  <dcterms:created xsi:type="dcterms:W3CDTF">2015-12-01T20:23:41Z</dcterms:created>
  <dcterms:modified xsi:type="dcterms:W3CDTF">2019-04-12T06:33:21Z</dcterms:modified>
</cp:coreProperties>
</file>